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6" r:id="rId3"/>
    <p:sldId id="287" r:id="rId4"/>
    <p:sldId id="266" r:id="rId5"/>
    <p:sldId id="267" r:id="rId6"/>
    <p:sldId id="288" r:id="rId7"/>
    <p:sldId id="289" r:id="rId8"/>
    <p:sldId id="279" r:id="rId9"/>
    <p:sldId id="277" r:id="rId10"/>
    <p:sldId id="258" r:id="rId11"/>
    <p:sldId id="276" r:id="rId12"/>
    <p:sldId id="278" r:id="rId13"/>
    <p:sldId id="291" r:id="rId14"/>
    <p:sldId id="263" r:id="rId15"/>
    <p:sldId id="268" r:id="rId16"/>
    <p:sldId id="292"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D43"/>
    <a:srgbClr val="F3E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56"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BD9BA-D10B-4E38-88C8-B597A7F8CE60}" type="datetimeFigureOut">
              <a:rPr lang="en-GB" smtClean="0"/>
              <a:pPr/>
              <a:t>05/05/2015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A208CE-AA68-48E6-9AFC-DC939E598120}" type="slidenum">
              <a:rPr lang="en-GB" smtClean="0"/>
              <a:pPr/>
              <a:t>‹#›</a:t>
            </a:fld>
            <a:endParaRPr lang="en-GB"/>
          </a:p>
        </p:txBody>
      </p:sp>
    </p:spTree>
    <p:extLst>
      <p:ext uri="{BB962C8B-B14F-4D97-AF65-F5344CB8AC3E}">
        <p14:creationId xmlns:p14="http://schemas.microsoft.com/office/powerpoint/2010/main" val="403079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A208CE-AA68-48E6-9AFC-DC939E598120}" type="slidenum">
              <a:rPr lang="en-GB" smtClean="0"/>
              <a:pPr/>
              <a:t>1</a:t>
            </a:fld>
            <a:endParaRPr lang="en-GB"/>
          </a:p>
        </p:txBody>
      </p:sp>
    </p:spTree>
    <p:extLst>
      <p:ext uri="{BB962C8B-B14F-4D97-AF65-F5344CB8AC3E}">
        <p14:creationId xmlns:p14="http://schemas.microsoft.com/office/powerpoint/2010/main" val="6569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9C129B-FCDE-4E89-B0EF-093F005D0765}" type="slidenum">
              <a:rPr lang="en-GB" smtClean="0"/>
              <a:pPr/>
              <a:t>2</a:t>
            </a:fld>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A208CE-AA68-48E6-9AFC-DC939E598120}" type="slidenum">
              <a:rPr lang="en-GB" smtClean="0"/>
              <a:pPr/>
              <a:t>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BB9112-783B-4539-A130-B8D7146F27CD}" type="datetimeFigureOut">
              <a:rPr lang="en-GB" smtClean="0"/>
              <a:pPr/>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0EC2C8-E8F0-4608-B58B-27E4D64FDE52}" type="slidenum">
              <a:rPr lang="en-GB" smtClean="0"/>
              <a:pPr/>
              <a:t>‹#›</a:t>
            </a:fld>
            <a:endParaRPr lang="en-GB"/>
          </a:p>
        </p:txBody>
      </p:sp>
    </p:spTree>
    <p:extLst>
      <p:ext uri="{BB962C8B-B14F-4D97-AF65-F5344CB8AC3E}">
        <p14:creationId xmlns:p14="http://schemas.microsoft.com/office/powerpoint/2010/main" val="7195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BB9112-783B-4539-A130-B8D7146F27CD}" type="datetimeFigureOut">
              <a:rPr lang="en-GB" smtClean="0"/>
              <a:pPr/>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0EC2C8-E8F0-4608-B58B-27E4D64FDE52}" type="slidenum">
              <a:rPr lang="en-GB" smtClean="0"/>
              <a:pPr/>
              <a:t>‹#›</a:t>
            </a:fld>
            <a:endParaRPr lang="en-GB"/>
          </a:p>
        </p:txBody>
      </p:sp>
    </p:spTree>
    <p:extLst>
      <p:ext uri="{BB962C8B-B14F-4D97-AF65-F5344CB8AC3E}">
        <p14:creationId xmlns:p14="http://schemas.microsoft.com/office/powerpoint/2010/main" val="141708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BB9112-783B-4539-A130-B8D7146F27CD}" type="datetimeFigureOut">
              <a:rPr lang="en-GB" smtClean="0"/>
              <a:pPr/>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0EC2C8-E8F0-4608-B58B-27E4D64FDE52}" type="slidenum">
              <a:rPr lang="en-GB" smtClean="0"/>
              <a:pPr/>
              <a:t>‹#›</a:t>
            </a:fld>
            <a:endParaRPr lang="en-GB"/>
          </a:p>
        </p:txBody>
      </p:sp>
    </p:spTree>
    <p:extLst>
      <p:ext uri="{BB962C8B-B14F-4D97-AF65-F5344CB8AC3E}">
        <p14:creationId xmlns:p14="http://schemas.microsoft.com/office/powerpoint/2010/main" val="417104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BB9112-783B-4539-A130-B8D7146F27CD}" type="datetimeFigureOut">
              <a:rPr lang="en-GB" smtClean="0"/>
              <a:pPr/>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0EC2C8-E8F0-4608-B58B-27E4D64FDE52}" type="slidenum">
              <a:rPr lang="en-GB" smtClean="0"/>
              <a:pPr/>
              <a:t>‹#›</a:t>
            </a:fld>
            <a:endParaRPr lang="en-GB"/>
          </a:p>
        </p:txBody>
      </p:sp>
    </p:spTree>
    <p:extLst>
      <p:ext uri="{BB962C8B-B14F-4D97-AF65-F5344CB8AC3E}">
        <p14:creationId xmlns:p14="http://schemas.microsoft.com/office/powerpoint/2010/main" val="124116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B9112-783B-4539-A130-B8D7146F27CD}" type="datetimeFigureOut">
              <a:rPr lang="en-GB" smtClean="0"/>
              <a:pPr/>
              <a:t>05/05/2015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0EC2C8-E8F0-4608-B58B-27E4D64FDE52}" type="slidenum">
              <a:rPr lang="en-GB" smtClean="0"/>
              <a:pPr/>
              <a:t>‹#›</a:t>
            </a:fld>
            <a:endParaRPr lang="en-GB"/>
          </a:p>
        </p:txBody>
      </p:sp>
    </p:spTree>
    <p:extLst>
      <p:ext uri="{BB962C8B-B14F-4D97-AF65-F5344CB8AC3E}">
        <p14:creationId xmlns:p14="http://schemas.microsoft.com/office/powerpoint/2010/main" val="117432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BB9112-783B-4539-A130-B8D7146F27CD}" type="datetimeFigureOut">
              <a:rPr lang="en-GB" smtClean="0"/>
              <a:pPr/>
              <a:t>05/05/2015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0EC2C8-E8F0-4608-B58B-27E4D64FDE52}" type="slidenum">
              <a:rPr lang="en-GB" smtClean="0"/>
              <a:pPr/>
              <a:t>‹#›</a:t>
            </a:fld>
            <a:endParaRPr lang="en-GB"/>
          </a:p>
        </p:txBody>
      </p:sp>
    </p:spTree>
    <p:extLst>
      <p:ext uri="{BB962C8B-B14F-4D97-AF65-F5344CB8AC3E}">
        <p14:creationId xmlns:p14="http://schemas.microsoft.com/office/powerpoint/2010/main" val="372111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BB9112-783B-4539-A130-B8D7146F27CD}" type="datetimeFigureOut">
              <a:rPr lang="en-GB" smtClean="0"/>
              <a:pPr/>
              <a:t>05/05/2015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0EC2C8-E8F0-4608-B58B-27E4D64FDE52}" type="slidenum">
              <a:rPr lang="en-GB" smtClean="0"/>
              <a:pPr/>
              <a:t>‹#›</a:t>
            </a:fld>
            <a:endParaRPr lang="en-GB"/>
          </a:p>
        </p:txBody>
      </p:sp>
    </p:spTree>
    <p:extLst>
      <p:ext uri="{BB962C8B-B14F-4D97-AF65-F5344CB8AC3E}">
        <p14:creationId xmlns:p14="http://schemas.microsoft.com/office/powerpoint/2010/main" val="396782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BB9112-783B-4539-A130-B8D7146F27CD}" type="datetimeFigureOut">
              <a:rPr lang="en-GB" smtClean="0"/>
              <a:pPr/>
              <a:t>05/05/2015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0EC2C8-E8F0-4608-B58B-27E4D64FDE52}" type="slidenum">
              <a:rPr lang="en-GB" smtClean="0"/>
              <a:pPr/>
              <a:t>‹#›</a:t>
            </a:fld>
            <a:endParaRPr lang="en-GB"/>
          </a:p>
        </p:txBody>
      </p:sp>
    </p:spTree>
    <p:extLst>
      <p:ext uri="{BB962C8B-B14F-4D97-AF65-F5344CB8AC3E}">
        <p14:creationId xmlns:p14="http://schemas.microsoft.com/office/powerpoint/2010/main" val="77122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B9112-783B-4539-A130-B8D7146F27CD}" type="datetimeFigureOut">
              <a:rPr lang="en-GB" smtClean="0"/>
              <a:pPr/>
              <a:t>05/05/2015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0EC2C8-E8F0-4608-B58B-27E4D64FDE52}" type="slidenum">
              <a:rPr lang="en-GB" smtClean="0"/>
              <a:pPr/>
              <a:t>‹#›</a:t>
            </a:fld>
            <a:endParaRPr lang="en-GB"/>
          </a:p>
        </p:txBody>
      </p:sp>
    </p:spTree>
    <p:extLst>
      <p:ext uri="{BB962C8B-B14F-4D97-AF65-F5344CB8AC3E}">
        <p14:creationId xmlns:p14="http://schemas.microsoft.com/office/powerpoint/2010/main" val="291485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B9112-783B-4539-A130-B8D7146F27CD}" type="datetimeFigureOut">
              <a:rPr lang="en-GB" smtClean="0"/>
              <a:pPr/>
              <a:t>05/05/2015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0EC2C8-E8F0-4608-B58B-27E4D64FDE52}" type="slidenum">
              <a:rPr lang="en-GB" smtClean="0"/>
              <a:pPr/>
              <a:t>‹#›</a:t>
            </a:fld>
            <a:endParaRPr lang="en-GB"/>
          </a:p>
        </p:txBody>
      </p:sp>
    </p:spTree>
    <p:extLst>
      <p:ext uri="{BB962C8B-B14F-4D97-AF65-F5344CB8AC3E}">
        <p14:creationId xmlns:p14="http://schemas.microsoft.com/office/powerpoint/2010/main" val="279186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B9112-783B-4539-A130-B8D7146F27CD}" type="datetimeFigureOut">
              <a:rPr lang="en-GB" smtClean="0"/>
              <a:pPr/>
              <a:t>05/05/2015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0EC2C8-E8F0-4608-B58B-27E4D64FDE52}" type="slidenum">
              <a:rPr lang="en-GB" smtClean="0"/>
              <a:pPr/>
              <a:t>‹#›</a:t>
            </a:fld>
            <a:endParaRPr lang="en-GB"/>
          </a:p>
        </p:txBody>
      </p:sp>
    </p:spTree>
    <p:extLst>
      <p:ext uri="{BB962C8B-B14F-4D97-AF65-F5344CB8AC3E}">
        <p14:creationId xmlns:p14="http://schemas.microsoft.com/office/powerpoint/2010/main" val="3332870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B9112-783B-4539-A130-B8D7146F27CD}" type="datetimeFigureOut">
              <a:rPr lang="en-GB" smtClean="0"/>
              <a:pPr/>
              <a:t>05/05/2015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EC2C8-E8F0-4608-B58B-27E4D64FDE52}" type="slidenum">
              <a:rPr lang="en-GB" smtClean="0"/>
              <a:pPr/>
              <a:t>‹#›</a:t>
            </a:fld>
            <a:endParaRPr lang="en-GB"/>
          </a:p>
        </p:txBody>
      </p:sp>
    </p:spTree>
    <p:extLst>
      <p:ext uri="{BB962C8B-B14F-4D97-AF65-F5344CB8AC3E}">
        <p14:creationId xmlns:p14="http://schemas.microsoft.com/office/powerpoint/2010/main" val="3013835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farm4.staticflickr.com/3171/2694855932_d979a9f83d_z.jpg?zz=1"/>
          <p:cNvPicPr>
            <a:picLocks noChangeAspect="1" noChangeArrowheads="1"/>
          </p:cNvPicPr>
          <p:nvPr/>
        </p:nvPicPr>
        <p:blipFill>
          <a:blip r:embed="rId3" cstate="print">
            <a:duotone>
              <a:prstClr val="black"/>
              <a:srgbClr val="D9C3A5">
                <a:tint val="50000"/>
                <a:satMod val="180000"/>
              </a:srgbClr>
            </a:duotone>
            <a:lum bright="35000" contrast="-35000"/>
          </a:blip>
          <a:srcRect/>
          <a:stretch>
            <a:fillRect/>
          </a:stretch>
        </p:blipFill>
        <p:spPr bwMode="auto">
          <a:xfrm>
            <a:off x="-900609" y="0"/>
            <a:ext cx="10044609" cy="6858000"/>
          </a:xfrm>
          <a:prstGeom prst="rect">
            <a:avLst/>
          </a:prstGeom>
          <a:solidFill>
            <a:schemeClr val="accent6"/>
          </a:solidFill>
        </p:spPr>
      </p:pic>
      <p:sp>
        <p:nvSpPr>
          <p:cNvPr id="4" name="TextBox 3"/>
          <p:cNvSpPr txBox="1"/>
          <p:nvPr/>
        </p:nvSpPr>
        <p:spPr>
          <a:xfrm>
            <a:off x="-468560" y="0"/>
            <a:ext cx="5472608" cy="4154984"/>
          </a:xfrm>
          <a:prstGeom prst="rect">
            <a:avLst/>
          </a:prstGeom>
          <a:noFill/>
        </p:spPr>
        <p:txBody>
          <a:bodyPr wrap="square" rtlCol="0">
            <a:spAutoFit/>
          </a:bodyPr>
          <a:lstStyle/>
          <a:p>
            <a:pPr algn="ctr"/>
            <a:r>
              <a:rPr lang="en-GB" sz="6600" b="1" dirty="0" smtClean="0">
                <a:solidFill>
                  <a:srgbClr val="002060"/>
                </a:solidFill>
                <a:latin typeface="Gloucester MT Extra Condensed" pitchFamily="18" charset="0"/>
              </a:rPr>
              <a:t>Welcome to Paris 1789</a:t>
            </a:r>
          </a:p>
          <a:p>
            <a:pPr algn="ctr"/>
            <a:r>
              <a:rPr lang="en-GB" sz="6600" b="1" dirty="0" smtClean="0">
                <a:solidFill>
                  <a:srgbClr val="002060"/>
                </a:solidFill>
                <a:latin typeface="Gloucester MT Extra Condensed" pitchFamily="18" charset="0"/>
              </a:rPr>
              <a:t>Revolution is in the air!</a:t>
            </a:r>
          </a:p>
        </p:txBody>
      </p:sp>
    </p:spTree>
    <p:extLst>
      <p:ext uri="{BB962C8B-B14F-4D97-AF65-F5344CB8AC3E}">
        <p14:creationId xmlns:p14="http://schemas.microsoft.com/office/powerpoint/2010/main" val="26333367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123728" cy="369332"/>
          </a:xfrm>
          <a:prstGeom prst="rect">
            <a:avLst/>
          </a:prstGeom>
          <a:noFill/>
        </p:spPr>
        <p:txBody>
          <a:bodyPr wrap="square" rtlCol="0">
            <a:spAutoFit/>
          </a:bodyPr>
          <a:lstStyle/>
          <a:p>
            <a:r>
              <a:rPr lang="en-GB" dirty="0" smtClean="0"/>
              <a:t>Turn 3</a:t>
            </a:r>
            <a:endParaRPr lang="en-GB" dirty="0"/>
          </a:p>
        </p:txBody>
      </p:sp>
      <p:pic>
        <p:nvPicPr>
          <p:cNvPr id="18434" name="Picture 2" descr="File:Grand Royal Coat of Arms of France &amp; Navarre.svg"/>
          <p:cNvPicPr>
            <a:picLocks noChangeAspect="1" noChangeArrowheads="1"/>
          </p:cNvPicPr>
          <p:nvPr/>
        </p:nvPicPr>
        <p:blipFill>
          <a:blip r:embed="rId2" cstate="print"/>
          <a:srcRect/>
          <a:stretch>
            <a:fillRect/>
          </a:stretch>
        </p:blipFill>
        <p:spPr bwMode="auto">
          <a:xfrm>
            <a:off x="179512" y="476672"/>
            <a:ext cx="3611801" cy="4680520"/>
          </a:xfrm>
          <a:prstGeom prst="rect">
            <a:avLst/>
          </a:prstGeom>
          <a:noFill/>
        </p:spPr>
      </p:pic>
      <p:sp>
        <p:nvSpPr>
          <p:cNvPr id="4" name="TextBox 3"/>
          <p:cNvSpPr txBox="1"/>
          <p:nvPr/>
        </p:nvSpPr>
        <p:spPr>
          <a:xfrm>
            <a:off x="4067944" y="2132856"/>
            <a:ext cx="4824536" cy="4401205"/>
          </a:xfrm>
          <a:prstGeom prst="rect">
            <a:avLst/>
          </a:prstGeom>
          <a:noFill/>
        </p:spPr>
        <p:txBody>
          <a:bodyPr wrap="square" rtlCol="0">
            <a:spAutoFit/>
          </a:bodyPr>
          <a:lstStyle/>
          <a:p>
            <a:r>
              <a:rPr lang="en-GB" sz="2800" dirty="0" smtClean="0"/>
              <a:t>France went bankrupt. </a:t>
            </a:r>
          </a:p>
          <a:p>
            <a:r>
              <a:rPr lang="en-GB" sz="2800" dirty="0" smtClean="0"/>
              <a:t>The King tried to reform the tax system to make the second estate pay. They refuse to pay but he forced some money from them. It wasn’t enough and the country went into 4000 million </a:t>
            </a:r>
            <a:r>
              <a:rPr lang="en-GB" sz="2800" dirty="0" err="1" smtClean="0"/>
              <a:t>livres</a:t>
            </a:r>
            <a:r>
              <a:rPr lang="en-GB" sz="2800" dirty="0" smtClean="0"/>
              <a:t> (£1000M) </a:t>
            </a:r>
            <a:r>
              <a:rPr lang="en-GB" sz="2800" dirty="0" smtClean="0"/>
              <a:t>debt</a:t>
            </a:r>
            <a:r>
              <a:rPr lang="en-GB" sz="2800" dirty="0" smtClean="0"/>
              <a:t>.</a:t>
            </a:r>
          </a:p>
          <a:p>
            <a:r>
              <a:rPr lang="en-GB" sz="2800" dirty="0" smtClean="0"/>
              <a:t>The Second estate despised the king. </a:t>
            </a:r>
            <a:endParaRPr lang="en-GB" sz="2800" dirty="0"/>
          </a:p>
        </p:txBody>
      </p:sp>
      <p:sp>
        <p:nvSpPr>
          <p:cNvPr id="5" name="Rectangle 4"/>
          <p:cNvSpPr/>
          <p:nvPr/>
        </p:nvSpPr>
        <p:spPr>
          <a:xfrm>
            <a:off x="3995936" y="188640"/>
            <a:ext cx="3397598" cy="923330"/>
          </a:xfrm>
          <a:prstGeom prst="rect">
            <a:avLst/>
          </a:prstGeom>
          <a:noFill/>
        </p:spPr>
        <p:txBody>
          <a:bodyPr wrap="none" lIns="91440" tIns="45720" rIns="91440" bIns="45720">
            <a:spAutoFit/>
          </a:bodyPr>
          <a:lstStyle/>
          <a:p>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Tax Reform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179512" y="5229200"/>
            <a:ext cx="3456384" cy="954107"/>
          </a:xfrm>
          <a:prstGeom prst="rect">
            <a:avLst/>
          </a:prstGeom>
          <a:noFill/>
        </p:spPr>
        <p:txBody>
          <a:bodyPr wrap="square" rtlCol="0">
            <a:spAutoFit/>
          </a:bodyPr>
          <a:lstStyle/>
          <a:p>
            <a:r>
              <a:rPr lang="en-GB" sz="2800" b="1" dirty="0" smtClean="0">
                <a:solidFill>
                  <a:srgbClr val="0070C0"/>
                </a:solidFill>
              </a:rPr>
              <a:t>2</a:t>
            </a:r>
            <a:r>
              <a:rPr lang="en-GB" sz="2800" b="1" baseline="30000" dirty="0" smtClean="0">
                <a:solidFill>
                  <a:srgbClr val="0070C0"/>
                </a:solidFill>
              </a:rPr>
              <a:t>nd</a:t>
            </a:r>
            <a:r>
              <a:rPr lang="en-GB" sz="2800" b="1" dirty="0" smtClean="0">
                <a:solidFill>
                  <a:srgbClr val="0070C0"/>
                </a:solidFill>
              </a:rPr>
              <a:t> pays – 2 gold coins</a:t>
            </a:r>
          </a:p>
          <a:p>
            <a:r>
              <a:rPr lang="en-GB" sz="2800" b="1" dirty="0" smtClean="0">
                <a:solidFill>
                  <a:srgbClr val="0070C0"/>
                </a:solidFill>
              </a:rPr>
              <a:t>3</a:t>
            </a:r>
            <a:r>
              <a:rPr lang="en-GB" sz="2800" b="1" baseline="30000" dirty="0" smtClean="0">
                <a:solidFill>
                  <a:srgbClr val="0070C0"/>
                </a:solidFill>
              </a:rPr>
              <a:t>rd</a:t>
            </a:r>
            <a:r>
              <a:rPr lang="en-GB" sz="2800" b="1" dirty="0" smtClean="0">
                <a:solidFill>
                  <a:srgbClr val="0070C0"/>
                </a:solidFill>
              </a:rPr>
              <a:t> pays – 1 gold coin</a:t>
            </a:r>
            <a:endParaRPr lang="en-GB" sz="2800" b="1" dirty="0">
              <a:solidFill>
                <a:srgbClr val="0070C0"/>
              </a:solidFill>
            </a:endParaRPr>
          </a:p>
        </p:txBody>
      </p:sp>
      <p:sp>
        <p:nvSpPr>
          <p:cNvPr id="8" name="Rectangle 7"/>
          <p:cNvSpPr/>
          <p:nvPr/>
        </p:nvSpPr>
        <p:spPr>
          <a:xfrm>
            <a:off x="5220072" y="1124744"/>
            <a:ext cx="1223412" cy="707886"/>
          </a:xfrm>
          <a:prstGeom prst="rect">
            <a:avLst/>
          </a:prstGeom>
          <a:noFill/>
        </p:spPr>
        <p:txBody>
          <a:bodyPr wrap="none" lIns="91440" tIns="45720" rIns="91440" bIns="45720">
            <a:spAutoFit/>
          </a:bodyPr>
          <a:lstStyle/>
          <a:p>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1787</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6598104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123728" cy="369332"/>
          </a:xfrm>
          <a:prstGeom prst="rect">
            <a:avLst/>
          </a:prstGeom>
          <a:noFill/>
        </p:spPr>
        <p:txBody>
          <a:bodyPr wrap="square" rtlCol="0">
            <a:spAutoFit/>
          </a:bodyPr>
          <a:lstStyle/>
          <a:p>
            <a:r>
              <a:rPr lang="en-GB" dirty="0" smtClean="0"/>
              <a:t>Turn 4</a:t>
            </a:r>
            <a:endParaRPr lang="en-GB" dirty="0"/>
          </a:p>
        </p:txBody>
      </p:sp>
      <p:sp>
        <p:nvSpPr>
          <p:cNvPr id="4" name="TextBox 3"/>
          <p:cNvSpPr txBox="1"/>
          <p:nvPr/>
        </p:nvSpPr>
        <p:spPr>
          <a:xfrm>
            <a:off x="4067944" y="2132856"/>
            <a:ext cx="4824536" cy="3108543"/>
          </a:xfrm>
          <a:prstGeom prst="rect">
            <a:avLst/>
          </a:prstGeom>
          <a:noFill/>
        </p:spPr>
        <p:txBody>
          <a:bodyPr wrap="square" rtlCol="0">
            <a:spAutoFit/>
          </a:bodyPr>
          <a:lstStyle/>
          <a:p>
            <a:r>
              <a:rPr lang="en-GB" sz="2800" dirty="0" smtClean="0"/>
              <a:t>In 1788 the harvest in France failed. This caused widespread despair especially to the third estate who had to give most of what they had to the second. </a:t>
            </a:r>
          </a:p>
          <a:p>
            <a:r>
              <a:rPr lang="en-GB" sz="2800" dirty="0" smtClean="0"/>
              <a:t>This forced up the price of bread. Many starved to death.</a:t>
            </a:r>
            <a:endParaRPr lang="en-GB" sz="2800" dirty="0"/>
          </a:p>
        </p:txBody>
      </p:sp>
      <p:sp>
        <p:nvSpPr>
          <p:cNvPr id="5" name="Rectangle 4"/>
          <p:cNvSpPr/>
          <p:nvPr/>
        </p:nvSpPr>
        <p:spPr>
          <a:xfrm>
            <a:off x="4012805" y="188640"/>
            <a:ext cx="365189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Bad Harvest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 name="Picture 4" descr="http://libcom.org/files/images/history/emigration1%5b1%5d.jpg"/>
          <p:cNvPicPr>
            <a:picLocks noChangeAspect="1" noChangeArrowheads="1"/>
          </p:cNvPicPr>
          <p:nvPr/>
        </p:nvPicPr>
        <p:blipFill>
          <a:blip r:embed="rId2" cstate="print"/>
          <a:srcRect t="15625" r="57859"/>
          <a:stretch>
            <a:fillRect/>
          </a:stretch>
        </p:blipFill>
        <p:spPr bwMode="auto">
          <a:xfrm>
            <a:off x="467544" y="1124744"/>
            <a:ext cx="3153815" cy="4104457"/>
          </a:xfrm>
          <a:prstGeom prst="rect">
            <a:avLst/>
          </a:prstGeom>
          <a:noFill/>
          <a:ln>
            <a:solidFill>
              <a:schemeClr val="tx1"/>
            </a:solidFill>
          </a:ln>
        </p:spPr>
      </p:pic>
      <p:sp>
        <p:nvSpPr>
          <p:cNvPr id="7" name="TextBox 6"/>
          <p:cNvSpPr txBox="1"/>
          <p:nvPr/>
        </p:nvSpPr>
        <p:spPr>
          <a:xfrm>
            <a:off x="179512" y="5517232"/>
            <a:ext cx="5976664" cy="954107"/>
          </a:xfrm>
          <a:prstGeom prst="rect">
            <a:avLst/>
          </a:prstGeom>
          <a:noFill/>
        </p:spPr>
        <p:txBody>
          <a:bodyPr wrap="square" rtlCol="0">
            <a:spAutoFit/>
          </a:bodyPr>
          <a:lstStyle/>
          <a:p>
            <a:r>
              <a:rPr lang="en-GB" sz="2800" b="1" dirty="0" smtClean="0">
                <a:solidFill>
                  <a:srgbClr val="0070C0"/>
                </a:solidFill>
              </a:rPr>
              <a:t>3</a:t>
            </a:r>
            <a:r>
              <a:rPr lang="en-GB" sz="2800" b="1" baseline="30000" dirty="0" smtClean="0">
                <a:solidFill>
                  <a:srgbClr val="0070C0"/>
                </a:solidFill>
              </a:rPr>
              <a:t>rd</a:t>
            </a:r>
            <a:r>
              <a:rPr lang="en-GB" sz="2800" b="1" dirty="0" smtClean="0">
                <a:solidFill>
                  <a:srgbClr val="0070C0"/>
                </a:solidFill>
              </a:rPr>
              <a:t> pays – 1 gold coin to the King</a:t>
            </a:r>
          </a:p>
          <a:p>
            <a:r>
              <a:rPr lang="en-GB" sz="2800" b="1" dirty="0" smtClean="0">
                <a:solidFill>
                  <a:srgbClr val="0070C0"/>
                </a:solidFill>
              </a:rPr>
              <a:t>3</a:t>
            </a:r>
            <a:r>
              <a:rPr lang="en-GB" sz="2800" b="1" baseline="30000" dirty="0" smtClean="0">
                <a:solidFill>
                  <a:srgbClr val="0070C0"/>
                </a:solidFill>
              </a:rPr>
              <a:t>rd</a:t>
            </a:r>
            <a:r>
              <a:rPr lang="en-GB" sz="2800" b="1" dirty="0" smtClean="0">
                <a:solidFill>
                  <a:srgbClr val="0070C0"/>
                </a:solidFill>
              </a:rPr>
              <a:t> pays – 1 gold coin to the 2</a:t>
            </a:r>
            <a:r>
              <a:rPr lang="en-GB" sz="2800" b="1" baseline="30000" dirty="0" smtClean="0">
                <a:solidFill>
                  <a:srgbClr val="0070C0"/>
                </a:solidFill>
              </a:rPr>
              <a:t>nd</a:t>
            </a:r>
            <a:r>
              <a:rPr lang="en-GB" sz="2800" b="1" dirty="0" smtClean="0">
                <a:solidFill>
                  <a:srgbClr val="0070C0"/>
                </a:solidFill>
              </a:rPr>
              <a:t> Estate</a:t>
            </a:r>
            <a:endParaRPr lang="en-GB" sz="2800" b="1" dirty="0">
              <a:solidFill>
                <a:srgbClr val="0070C0"/>
              </a:solidFill>
            </a:endParaRPr>
          </a:p>
        </p:txBody>
      </p:sp>
      <p:sp>
        <p:nvSpPr>
          <p:cNvPr id="8" name="Rectangle 7"/>
          <p:cNvSpPr/>
          <p:nvPr/>
        </p:nvSpPr>
        <p:spPr>
          <a:xfrm>
            <a:off x="5220072" y="1124744"/>
            <a:ext cx="1223412" cy="707886"/>
          </a:xfrm>
          <a:prstGeom prst="rect">
            <a:avLst/>
          </a:prstGeom>
          <a:noFill/>
        </p:spPr>
        <p:txBody>
          <a:bodyPr wrap="none" lIns="91440" tIns="45720" rIns="91440" bIns="45720">
            <a:spAutoFit/>
          </a:bodyPr>
          <a:lstStyle/>
          <a:p>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1788</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6598104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123728" cy="369332"/>
          </a:xfrm>
          <a:prstGeom prst="rect">
            <a:avLst/>
          </a:prstGeom>
          <a:noFill/>
        </p:spPr>
        <p:txBody>
          <a:bodyPr wrap="square" rtlCol="0">
            <a:spAutoFit/>
          </a:bodyPr>
          <a:lstStyle/>
          <a:p>
            <a:r>
              <a:rPr lang="en-GB" dirty="0" smtClean="0"/>
              <a:t>Turn 5</a:t>
            </a:r>
            <a:endParaRPr lang="en-GB" dirty="0"/>
          </a:p>
        </p:txBody>
      </p:sp>
      <p:sp>
        <p:nvSpPr>
          <p:cNvPr id="4" name="TextBox 3"/>
          <p:cNvSpPr txBox="1"/>
          <p:nvPr/>
        </p:nvSpPr>
        <p:spPr>
          <a:xfrm>
            <a:off x="107504" y="1124744"/>
            <a:ext cx="8892480" cy="2246769"/>
          </a:xfrm>
          <a:prstGeom prst="rect">
            <a:avLst/>
          </a:prstGeom>
          <a:noFill/>
        </p:spPr>
        <p:txBody>
          <a:bodyPr wrap="square" rtlCol="0">
            <a:spAutoFit/>
          </a:bodyPr>
          <a:lstStyle/>
          <a:p>
            <a:r>
              <a:rPr lang="en-GB" sz="2800" dirty="0" smtClean="0"/>
              <a:t>The king called a meeting of the Estates General. This was where each estate was represented. The king wanted to make everyone pay more tax, even the Church. He even used the army to threaten everyone there. The representatives were furious and refused to follow the king. </a:t>
            </a:r>
            <a:endParaRPr lang="en-GB" sz="2800" dirty="0"/>
          </a:p>
        </p:txBody>
      </p:sp>
      <p:sp>
        <p:nvSpPr>
          <p:cNvPr id="5" name="Rectangle 4"/>
          <p:cNvSpPr/>
          <p:nvPr/>
        </p:nvSpPr>
        <p:spPr>
          <a:xfrm>
            <a:off x="0" y="260648"/>
            <a:ext cx="4504055" cy="923330"/>
          </a:xfrm>
          <a:prstGeom prst="rect">
            <a:avLst/>
          </a:prstGeom>
          <a:noFill/>
        </p:spPr>
        <p:txBody>
          <a:bodyPr wrap="none" lIns="91440" tIns="45720" rIns="91440" bIns="45720">
            <a:spAutoFit/>
          </a:bodyPr>
          <a:lstStyle/>
          <a:p>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Estates general</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 name="Picture 4" descr="http://www.1st-art-gallery.com/thumbnail/239484/1/Opening-Of-The-Estates-General-At-Versailles.jpg"/>
          <p:cNvPicPr>
            <a:picLocks noChangeAspect="1" noChangeArrowheads="1"/>
          </p:cNvPicPr>
          <p:nvPr/>
        </p:nvPicPr>
        <p:blipFill>
          <a:blip r:embed="rId2" cstate="print"/>
          <a:srcRect l="2520" t="3302" r="6761" b="20770"/>
          <a:stretch>
            <a:fillRect/>
          </a:stretch>
        </p:blipFill>
        <p:spPr bwMode="auto">
          <a:xfrm>
            <a:off x="3779912" y="3356992"/>
            <a:ext cx="5184576" cy="3312368"/>
          </a:xfrm>
          <a:prstGeom prst="rect">
            <a:avLst/>
          </a:prstGeom>
          <a:noFill/>
          <a:ln>
            <a:solidFill>
              <a:schemeClr val="tx1"/>
            </a:solidFill>
          </a:ln>
        </p:spPr>
      </p:pic>
      <p:sp>
        <p:nvSpPr>
          <p:cNvPr id="7" name="TextBox 6"/>
          <p:cNvSpPr txBox="1"/>
          <p:nvPr/>
        </p:nvSpPr>
        <p:spPr>
          <a:xfrm>
            <a:off x="0" y="3429000"/>
            <a:ext cx="3672408" cy="2677656"/>
          </a:xfrm>
          <a:prstGeom prst="rect">
            <a:avLst/>
          </a:prstGeom>
          <a:noFill/>
        </p:spPr>
        <p:txBody>
          <a:bodyPr wrap="square" rtlCol="0">
            <a:spAutoFit/>
          </a:bodyPr>
          <a:lstStyle/>
          <a:p>
            <a:r>
              <a:rPr lang="en-GB" sz="2800" b="1" dirty="0" smtClean="0">
                <a:solidFill>
                  <a:srgbClr val="0070C0"/>
                </a:solidFill>
              </a:rPr>
              <a:t>3</a:t>
            </a:r>
            <a:r>
              <a:rPr lang="en-GB" sz="2800" b="1" baseline="30000" dirty="0" smtClean="0">
                <a:solidFill>
                  <a:srgbClr val="0070C0"/>
                </a:solidFill>
              </a:rPr>
              <a:t>rd</a:t>
            </a:r>
            <a:r>
              <a:rPr lang="en-GB" sz="2800" b="1" dirty="0" smtClean="0">
                <a:solidFill>
                  <a:srgbClr val="0070C0"/>
                </a:solidFill>
              </a:rPr>
              <a:t> pays – 1 gold coin to the King</a:t>
            </a:r>
          </a:p>
          <a:p>
            <a:r>
              <a:rPr lang="en-GB" sz="2800" b="1" dirty="0" smtClean="0">
                <a:solidFill>
                  <a:srgbClr val="0070C0"/>
                </a:solidFill>
              </a:rPr>
              <a:t>2</a:t>
            </a:r>
            <a:r>
              <a:rPr lang="en-GB" sz="2800" b="1" baseline="30000" dirty="0" smtClean="0">
                <a:solidFill>
                  <a:srgbClr val="0070C0"/>
                </a:solidFill>
              </a:rPr>
              <a:t>nd</a:t>
            </a:r>
            <a:r>
              <a:rPr lang="en-GB" sz="2800" b="1" dirty="0" smtClean="0">
                <a:solidFill>
                  <a:srgbClr val="0070C0"/>
                </a:solidFill>
              </a:rPr>
              <a:t> pays – 2 gold coin to the King</a:t>
            </a:r>
          </a:p>
          <a:p>
            <a:r>
              <a:rPr lang="en-GB" sz="2800" b="1" dirty="0" smtClean="0">
                <a:solidFill>
                  <a:srgbClr val="0070C0"/>
                </a:solidFill>
              </a:rPr>
              <a:t>1</a:t>
            </a:r>
            <a:r>
              <a:rPr lang="en-GB" sz="2800" b="1" baseline="30000" dirty="0" smtClean="0">
                <a:solidFill>
                  <a:srgbClr val="0070C0"/>
                </a:solidFill>
              </a:rPr>
              <a:t>st</a:t>
            </a:r>
            <a:r>
              <a:rPr lang="en-GB" sz="2800" b="1" dirty="0" smtClean="0">
                <a:solidFill>
                  <a:srgbClr val="0070C0"/>
                </a:solidFill>
              </a:rPr>
              <a:t> pays – 2 gold coins to the King</a:t>
            </a:r>
            <a:endParaRPr lang="en-GB" sz="2800" b="1" dirty="0">
              <a:solidFill>
                <a:srgbClr val="0070C0"/>
              </a:solidFill>
            </a:endParaRPr>
          </a:p>
        </p:txBody>
      </p:sp>
      <p:sp>
        <p:nvSpPr>
          <p:cNvPr id="10" name="Rectangle 9"/>
          <p:cNvSpPr/>
          <p:nvPr/>
        </p:nvSpPr>
        <p:spPr>
          <a:xfrm>
            <a:off x="5508104" y="476672"/>
            <a:ext cx="2822247" cy="707886"/>
          </a:xfrm>
          <a:prstGeom prst="rect">
            <a:avLst/>
          </a:prstGeom>
          <a:noFill/>
        </p:spPr>
        <p:txBody>
          <a:bodyPr wrap="none" lIns="91440" tIns="45720" rIns="91440" bIns="45720">
            <a:spAutoFit/>
          </a:bodyPr>
          <a:lstStyle/>
          <a:p>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August 1788</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659810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123728" cy="369332"/>
          </a:xfrm>
          <a:prstGeom prst="rect">
            <a:avLst/>
          </a:prstGeom>
          <a:noFill/>
        </p:spPr>
        <p:txBody>
          <a:bodyPr wrap="square" rtlCol="0">
            <a:spAutoFit/>
          </a:bodyPr>
          <a:lstStyle/>
          <a:p>
            <a:r>
              <a:rPr lang="en-GB" dirty="0" smtClean="0"/>
              <a:t>Turn 5</a:t>
            </a:r>
            <a:endParaRPr lang="en-GB" dirty="0"/>
          </a:p>
        </p:txBody>
      </p:sp>
      <p:sp>
        <p:nvSpPr>
          <p:cNvPr id="4" name="TextBox 3"/>
          <p:cNvSpPr txBox="1"/>
          <p:nvPr/>
        </p:nvSpPr>
        <p:spPr>
          <a:xfrm>
            <a:off x="107504" y="1124744"/>
            <a:ext cx="8892480" cy="2246769"/>
          </a:xfrm>
          <a:prstGeom prst="rect">
            <a:avLst/>
          </a:prstGeom>
          <a:noFill/>
        </p:spPr>
        <p:txBody>
          <a:bodyPr wrap="square" rtlCol="0">
            <a:spAutoFit/>
          </a:bodyPr>
          <a:lstStyle/>
          <a:p>
            <a:r>
              <a:rPr lang="en-GB" sz="2800" dirty="0" smtClean="0"/>
              <a:t>The king called a meeting Estates General. This was where each estate was represented. The king wanted to make everyone pay more tax, even the Church. He even used the army to threaten everyone there. The representatives were furious and refused to follow the king. </a:t>
            </a:r>
            <a:endParaRPr lang="en-GB" sz="2800" dirty="0"/>
          </a:p>
        </p:txBody>
      </p:sp>
      <p:sp>
        <p:nvSpPr>
          <p:cNvPr id="5" name="Rectangle 4"/>
          <p:cNvSpPr/>
          <p:nvPr/>
        </p:nvSpPr>
        <p:spPr>
          <a:xfrm>
            <a:off x="0" y="260648"/>
            <a:ext cx="4504055" cy="923330"/>
          </a:xfrm>
          <a:prstGeom prst="rect">
            <a:avLst/>
          </a:prstGeom>
          <a:noFill/>
        </p:spPr>
        <p:txBody>
          <a:bodyPr wrap="none" lIns="91440" tIns="45720" rIns="91440" bIns="45720">
            <a:spAutoFit/>
          </a:bodyPr>
          <a:lstStyle/>
          <a:p>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Estates general</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 name="Picture 4" descr="http://www.1st-art-gallery.com/thumbnail/239484/1/Opening-Of-The-Estates-General-At-Versailles.jpg"/>
          <p:cNvPicPr>
            <a:picLocks noChangeAspect="1" noChangeArrowheads="1"/>
          </p:cNvPicPr>
          <p:nvPr/>
        </p:nvPicPr>
        <p:blipFill>
          <a:blip r:embed="rId2" cstate="print"/>
          <a:srcRect l="2520" t="3302" r="6761" b="20770"/>
          <a:stretch>
            <a:fillRect/>
          </a:stretch>
        </p:blipFill>
        <p:spPr bwMode="auto">
          <a:xfrm>
            <a:off x="3779912" y="3356992"/>
            <a:ext cx="5184576" cy="3312368"/>
          </a:xfrm>
          <a:prstGeom prst="rect">
            <a:avLst/>
          </a:prstGeom>
          <a:noFill/>
          <a:ln>
            <a:solidFill>
              <a:schemeClr val="tx1"/>
            </a:solidFill>
          </a:ln>
        </p:spPr>
      </p:pic>
      <p:sp>
        <p:nvSpPr>
          <p:cNvPr id="10" name="Rectangle 9"/>
          <p:cNvSpPr/>
          <p:nvPr/>
        </p:nvSpPr>
        <p:spPr>
          <a:xfrm>
            <a:off x="5508104" y="476672"/>
            <a:ext cx="2822247" cy="707886"/>
          </a:xfrm>
          <a:prstGeom prst="rect">
            <a:avLst/>
          </a:prstGeom>
          <a:noFill/>
        </p:spPr>
        <p:txBody>
          <a:bodyPr wrap="none" lIns="91440" tIns="45720" rIns="91440" bIns="45720">
            <a:spAutoFit/>
          </a:bodyPr>
          <a:lstStyle/>
          <a:p>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August 1788</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TextBox 8"/>
          <p:cNvSpPr txBox="1"/>
          <p:nvPr/>
        </p:nvSpPr>
        <p:spPr>
          <a:xfrm>
            <a:off x="179512" y="3573016"/>
            <a:ext cx="3456384" cy="2862322"/>
          </a:xfrm>
          <a:prstGeom prst="rect">
            <a:avLst/>
          </a:prstGeom>
          <a:noFill/>
        </p:spPr>
        <p:txBody>
          <a:bodyPr wrap="square" rtlCol="0">
            <a:spAutoFit/>
          </a:bodyPr>
          <a:lstStyle/>
          <a:p>
            <a:r>
              <a:rPr lang="en-GB" sz="3600" b="1" dirty="0" smtClean="0">
                <a:solidFill>
                  <a:srgbClr val="0070C0"/>
                </a:solidFill>
              </a:rPr>
              <a:t>Now report back. </a:t>
            </a:r>
          </a:p>
          <a:p>
            <a:endParaRPr lang="en-GB" sz="3600" b="1" dirty="0" smtClean="0">
              <a:solidFill>
                <a:srgbClr val="0070C0"/>
              </a:solidFill>
            </a:endParaRPr>
          </a:p>
          <a:p>
            <a:r>
              <a:rPr lang="en-GB" sz="3600" b="1" dirty="0" smtClean="0">
                <a:solidFill>
                  <a:srgbClr val="0070C0"/>
                </a:solidFill>
              </a:rPr>
              <a:t>How do you feel about the king? </a:t>
            </a:r>
            <a:endParaRPr lang="en-GB" sz="3600" b="1" dirty="0">
              <a:solidFill>
                <a:srgbClr val="0070C0"/>
              </a:solidFill>
            </a:endParaRPr>
          </a:p>
        </p:txBody>
      </p:sp>
    </p:spTree>
    <p:extLst>
      <p:ext uri="{BB962C8B-B14F-4D97-AF65-F5344CB8AC3E}">
        <p14:creationId xmlns:p14="http://schemas.microsoft.com/office/powerpoint/2010/main" val="6598104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Q:\2012 - 2013\1) HISTORY\Year 8\Waterloo\French Rev\Bastille\2-french-revolution-1789-granger.jpg"/>
          <p:cNvPicPr>
            <a:picLocks noChangeAspect="1" noChangeArrowheads="1"/>
          </p:cNvPicPr>
          <p:nvPr/>
        </p:nvPicPr>
        <p:blipFill>
          <a:blip r:embed="rId2" cstate="print"/>
          <a:srcRect/>
          <a:stretch>
            <a:fillRect/>
          </a:stretch>
        </p:blipFill>
        <p:spPr bwMode="auto">
          <a:xfrm>
            <a:off x="1547664" y="2204864"/>
            <a:ext cx="6134421" cy="4464496"/>
          </a:xfrm>
          <a:prstGeom prst="rect">
            <a:avLst/>
          </a:prstGeom>
          <a:noFill/>
          <a:ln>
            <a:solidFill>
              <a:schemeClr val="tx1"/>
            </a:solidFill>
          </a:ln>
        </p:spPr>
      </p:pic>
      <p:sp>
        <p:nvSpPr>
          <p:cNvPr id="3" name="TextBox 2"/>
          <p:cNvSpPr txBox="1"/>
          <p:nvPr/>
        </p:nvSpPr>
        <p:spPr>
          <a:xfrm>
            <a:off x="0" y="0"/>
            <a:ext cx="8892480" cy="2246769"/>
          </a:xfrm>
          <a:prstGeom prst="rect">
            <a:avLst/>
          </a:prstGeom>
          <a:noFill/>
        </p:spPr>
        <p:txBody>
          <a:bodyPr wrap="square" rtlCol="0">
            <a:spAutoFit/>
          </a:bodyPr>
          <a:lstStyle/>
          <a:p>
            <a:r>
              <a:rPr lang="en-GB" sz="2800" dirty="0" smtClean="0"/>
              <a:t>Breaking point came on </a:t>
            </a:r>
            <a:r>
              <a:rPr lang="en-GB" sz="2800" b="1" dirty="0" smtClean="0"/>
              <a:t>14</a:t>
            </a:r>
            <a:r>
              <a:rPr lang="en-GB" sz="2800" b="1" baseline="30000" dirty="0" smtClean="0"/>
              <a:t>th</a:t>
            </a:r>
            <a:r>
              <a:rPr lang="en-GB" sz="2800" b="1" dirty="0" smtClean="0"/>
              <a:t> July 1789</a:t>
            </a:r>
            <a:r>
              <a:rPr lang="en-GB" sz="2800" dirty="0" smtClean="0"/>
              <a:t>. The third estate was fed up with the king and his taxes. They attacked the Bastille prison and broke out the prisoners. This was an attack against the king’s authority and was the start of a nation wide revolution. </a:t>
            </a:r>
            <a:endParaRPr lang="en-GB" sz="2800" dirty="0"/>
          </a:p>
        </p:txBody>
      </p:sp>
    </p:spTree>
    <p:extLst>
      <p:ext uri="{BB962C8B-B14F-4D97-AF65-F5344CB8AC3E}">
        <p14:creationId xmlns:p14="http://schemas.microsoft.com/office/powerpoint/2010/main" val="6598104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tical Scroll 7"/>
          <p:cNvSpPr/>
          <p:nvPr/>
        </p:nvSpPr>
        <p:spPr>
          <a:xfrm>
            <a:off x="0" y="188640"/>
            <a:ext cx="9144000" cy="6480720"/>
          </a:xfrm>
          <a:prstGeom prst="verticalScroll">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81" name="TextBox 1"/>
          <p:cNvSpPr txBox="1">
            <a:spLocks noChangeArrowheads="1"/>
          </p:cNvSpPr>
          <p:nvPr/>
        </p:nvSpPr>
        <p:spPr bwMode="auto">
          <a:xfrm>
            <a:off x="971600" y="980728"/>
            <a:ext cx="7272808" cy="2339102"/>
          </a:xfrm>
          <a:prstGeom prst="rect">
            <a:avLst/>
          </a:prstGeom>
          <a:noFill/>
          <a:ln w="9525">
            <a:noFill/>
            <a:miter lim="800000"/>
            <a:headEnd/>
            <a:tailEnd/>
          </a:ln>
        </p:spPr>
        <p:txBody>
          <a:bodyPr wrap="square">
            <a:spAutoFit/>
          </a:bodyPr>
          <a:lstStyle/>
          <a:p>
            <a:r>
              <a:rPr lang="en-GB" sz="2800" dirty="0">
                <a:latin typeface="Calibri" pitchFamily="34" charset="0"/>
              </a:rPr>
              <a:t>The Revolution has started! This is what we the people of the Revolution demand!!!!</a:t>
            </a:r>
          </a:p>
          <a:p>
            <a:endParaRPr lang="en-GB" dirty="0">
              <a:latin typeface="Calibri" pitchFamily="34" charset="0"/>
            </a:endParaRPr>
          </a:p>
          <a:p>
            <a:endParaRPr lang="en-GB" sz="2400" dirty="0">
              <a:latin typeface="Calibri" pitchFamily="34" charset="0"/>
            </a:endParaRPr>
          </a:p>
          <a:p>
            <a:endParaRPr lang="en-GB" sz="2400" dirty="0">
              <a:latin typeface="Calibri" pitchFamily="34" charset="0"/>
            </a:endParaRPr>
          </a:p>
          <a:p>
            <a:r>
              <a:rPr lang="en-GB" sz="2400" dirty="0">
                <a:latin typeface="Calibri" pitchFamily="34" charset="0"/>
              </a:rPr>
              <a:t> </a:t>
            </a:r>
          </a:p>
        </p:txBody>
      </p:sp>
      <p:sp>
        <p:nvSpPr>
          <p:cNvPr id="3" name="TextBox 2"/>
          <p:cNvSpPr txBox="1">
            <a:spLocks noChangeArrowheads="1"/>
          </p:cNvSpPr>
          <p:nvPr/>
        </p:nvSpPr>
        <p:spPr bwMode="auto">
          <a:xfrm>
            <a:off x="899593" y="2204864"/>
            <a:ext cx="7416824" cy="769441"/>
          </a:xfrm>
          <a:prstGeom prst="rect">
            <a:avLst/>
          </a:prstGeom>
          <a:noFill/>
          <a:ln w="9525">
            <a:noFill/>
            <a:miter lim="800000"/>
            <a:headEnd/>
            <a:tailEnd/>
          </a:ln>
        </p:spPr>
        <p:txBody>
          <a:bodyPr wrap="square">
            <a:spAutoFit/>
          </a:bodyPr>
          <a:lstStyle/>
          <a:p>
            <a:pPr>
              <a:buFont typeface="Arial" charset="0"/>
              <a:buChar char="•"/>
            </a:pPr>
            <a:r>
              <a:rPr lang="en-GB" sz="2800" dirty="0">
                <a:latin typeface="Calibri" pitchFamily="34" charset="0"/>
              </a:rPr>
              <a:t>To get rid of the King and all of the Royal family!</a:t>
            </a:r>
          </a:p>
          <a:p>
            <a:endParaRPr lang="en-GB" sz="1600" dirty="0">
              <a:latin typeface="Calibri" pitchFamily="34" charset="0"/>
            </a:endParaRPr>
          </a:p>
        </p:txBody>
      </p:sp>
      <p:sp>
        <p:nvSpPr>
          <p:cNvPr id="4" name="TextBox 3"/>
          <p:cNvSpPr txBox="1">
            <a:spLocks noChangeArrowheads="1"/>
          </p:cNvSpPr>
          <p:nvPr/>
        </p:nvSpPr>
        <p:spPr bwMode="auto">
          <a:xfrm>
            <a:off x="899592" y="2780928"/>
            <a:ext cx="7416824" cy="954107"/>
          </a:xfrm>
          <a:prstGeom prst="rect">
            <a:avLst/>
          </a:prstGeom>
          <a:noFill/>
          <a:ln w="9525">
            <a:noFill/>
            <a:miter lim="800000"/>
            <a:headEnd/>
            <a:tailEnd/>
          </a:ln>
        </p:spPr>
        <p:txBody>
          <a:bodyPr wrap="square">
            <a:spAutoFit/>
          </a:bodyPr>
          <a:lstStyle/>
          <a:p>
            <a:pPr>
              <a:buFont typeface="Arial" charset="0"/>
              <a:buChar char="•"/>
            </a:pPr>
            <a:r>
              <a:rPr lang="en-GB" sz="2800" dirty="0">
                <a:latin typeface="Calibri" pitchFamily="34" charset="0"/>
              </a:rPr>
              <a:t>The rich will pay with their lives for the poverty of the people! </a:t>
            </a:r>
          </a:p>
        </p:txBody>
      </p:sp>
      <p:sp>
        <p:nvSpPr>
          <p:cNvPr id="5" name="TextBox 4"/>
          <p:cNvSpPr txBox="1">
            <a:spLocks noChangeArrowheads="1"/>
          </p:cNvSpPr>
          <p:nvPr/>
        </p:nvSpPr>
        <p:spPr bwMode="auto">
          <a:xfrm>
            <a:off x="928687" y="3717032"/>
            <a:ext cx="7387729" cy="954107"/>
          </a:xfrm>
          <a:prstGeom prst="rect">
            <a:avLst/>
          </a:prstGeom>
          <a:noFill/>
          <a:ln w="9525">
            <a:noFill/>
            <a:miter lim="800000"/>
            <a:headEnd/>
            <a:tailEnd/>
          </a:ln>
        </p:spPr>
        <p:txBody>
          <a:bodyPr wrap="square">
            <a:spAutoFit/>
          </a:bodyPr>
          <a:lstStyle/>
          <a:p>
            <a:pPr>
              <a:buFont typeface="Arial" charset="0"/>
              <a:buChar char="•"/>
            </a:pPr>
            <a:r>
              <a:rPr lang="en-GB" sz="2800" dirty="0" smtClean="0">
                <a:latin typeface="Calibri" pitchFamily="34" charset="0"/>
              </a:rPr>
              <a:t>The country will become atheist. Religion is illegal! </a:t>
            </a:r>
            <a:endParaRPr lang="en-GB" sz="2800" dirty="0">
              <a:latin typeface="Calibri" pitchFamily="34" charset="0"/>
            </a:endParaRPr>
          </a:p>
        </p:txBody>
      </p:sp>
      <p:sp>
        <p:nvSpPr>
          <p:cNvPr id="6" name="TextBox 5"/>
          <p:cNvSpPr txBox="1">
            <a:spLocks noChangeArrowheads="1"/>
          </p:cNvSpPr>
          <p:nvPr/>
        </p:nvSpPr>
        <p:spPr bwMode="auto">
          <a:xfrm>
            <a:off x="899592" y="4653136"/>
            <a:ext cx="7416824" cy="954107"/>
          </a:xfrm>
          <a:prstGeom prst="rect">
            <a:avLst/>
          </a:prstGeom>
          <a:noFill/>
          <a:ln w="9525">
            <a:noFill/>
            <a:miter lim="800000"/>
            <a:headEnd/>
            <a:tailEnd/>
          </a:ln>
        </p:spPr>
        <p:txBody>
          <a:bodyPr wrap="square">
            <a:spAutoFit/>
          </a:bodyPr>
          <a:lstStyle/>
          <a:p>
            <a:pPr>
              <a:buFont typeface="Arial" charset="0"/>
              <a:buChar char="•"/>
            </a:pPr>
            <a:r>
              <a:rPr lang="en-GB" sz="2800" dirty="0" smtClean="0">
                <a:latin typeface="Calibri" pitchFamily="34" charset="0"/>
              </a:rPr>
              <a:t>All people have equal rights. No one is superior to anyone else.  </a:t>
            </a:r>
            <a:endParaRPr lang="en-GB" sz="2800" dirty="0">
              <a:latin typeface="Calibri" pitchFamily="34" charset="0"/>
            </a:endParaRPr>
          </a:p>
        </p:txBody>
      </p:sp>
      <p:sp>
        <p:nvSpPr>
          <p:cNvPr id="7" name="TextBox 6"/>
          <p:cNvSpPr txBox="1">
            <a:spLocks noChangeArrowheads="1"/>
          </p:cNvSpPr>
          <p:nvPr/>
        </p:nvSpPr>
        <p:spPr bwMode="auto">
          <a:xfrm>
            <a:off x="827584" y="5733256"/>
            <a:ext cx="7416824" cy="523220"/>
          </a:xfrm>
          <a:prstGeom prst="rect">
            <a:avLst/>
          </a:prstGeom>
          <a:noFill/>
          <a:ln w="9525">
            <a:noFill/>
            <a:miter lim="800000"/>
            <a:headEnd/>
            <a:tailEnd/>
          </a:ln>
        </p:spPr>
        <p:txBody>
          <a:bodyPr wrap="square">
            <a:spAutoFit/>
          </a:bodyPr>
          <a:lstStyle/>
          <a:p>
            <a:pPr>
              <a:buFont typeface="Arial" charset="0"/>
              <a:buChar char="•"/>
            </a:pPr>
            <a:r>
              <a:rPr lang="en-GB" sz="2800" dirty="0">
                <a:latin typeface="Calibri" pitchFamily="34" charset="0"/>
              </a:rPr>
              <a:t>Everyone has the right to the Guillotine.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Explain why the French Revolution began</a:t>
            </a:r>
            <a:endParaRPr lang="en-GB" dirty="0"/>
          </a:p>
        </p:txBody>
      </p:sp>
      <p:sp>
        <p:nvSpPr>
          <p:cNvPr id="3" name="Content Placeholder 2"/>
          <p:cNvSpPr>
            <a:spLocks noGrp="1"/>
          </p:cNvSpPr>
          <p:nvPr>
            <p:ph idx="1"/>
          </p:nvPr>
        </p:nvSpPr>
        <p:spPr/>
        <p:txBody>
          <a:bodyPr/>
          <a:lstStyle/>
          <a:p>
            <a:r>
              <a:rPr lang="en-GB" dirty="0" smtClean="0"/>
              <a:t>Try to include the following:</a:t>
            </a:r>
          </a:p>
          <a:p>
            <a:pPr lvl="1"/>
            <a:r>
              <a:rPr lang="en-GB" dirty="0" smtClean="0"/>
              <a:t>A comment on how the different estates were treated by the king</a:t>
            </a:r>
          </a:p>
          <a:p>
            <a:pPr lvl="1"/>
            <a:r>
              <a:rPr lang="en-GB" dirty="0" smtClean="0"/>
              <a:t>A comment on what makes people pay more tax</a:t>
            </a:r>
          </a:p>
          <a:p>
            <a:pPr lvl="1"/>
            <a:r>
              <a:rPr lang="en-GB" dirty="0" smtClean="0"/>
              <a:t>Your judgement on what you think caused the French Revolution</a:t>
            </a:r>
            <a:endParaRPr lang="en-GB" dirty="0"/>
          </a:p>
        </p:txBody>
      </p:sp>
    </p:spTree>
    <p:extLst>
      <p:ext uri="{BB962C8B-B14F-4D97-AF65-F5344CB8AC3E}">
        <p14:creationId xmlns:p14="http://schemas.microsoft.com/office/powerpoint/2010/main" val="388576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680" y="158576"/>
            <a:ext cx="5638800" cy="6654800"/>
          </a:xfrm>
          <a:prstGeom prst="rect">
            <a:avLst/>
          </a:prstGeom>
        </p:spPr>
      </p:pic>
      <p:sp>
        <p:nvSpPr>
          <p:cNvPr id="3" name="TextBox 2"/>
          <p:cNvSpPr txBox="1"/>
          <p:nvPr/>
        </p:nvSpPr>
        <p:spPr>
          <a:xfrm>
            <a:off x="179512" y="332656"/>
            <a:ext cx="1944216" cy="1200329"/>
          </a:xfrm>
          <a:prstGeom prst="rect">
            <a:avLst/>
          </a:prstGeom>
          <a:solidFill>
            <a:schemeClr val="tx2">
              <a:lumMod val="40000"/>
              <a:lumOff val="60000"/>
            </a:schemeClr>
          </a:solidFill>
        </p:spPr>
        <p:txBody>
          <a:bodyPr wrap="square" rtlCol="0">
            <a:spAutoFit/>
          </a:bodyPr>
          <a:lstStyle/>
          <a:p>
            <a:r>
              <a:rPr lang="en-GB" dirty="0" smtClean="0"/>
              <a:t>Can you work out the meaning of this contemporary cartoon?</a:t>
            </a:r>
            <a:endParaRPr lang="en-GB" dirty="0"/>
          </a:p>
        </p:txBody>
      </p:sp>
    </p:spTree>
    <p:extLst>
      <p:ext uri="{BB962C8B-B14F-4D97-AF65-F5344CB8AC3E}">
        <p14:creationId xmlns:p14="http://schemas.microsoft.com/office/powerpoint/2010/main" val="659810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students.sbc.edu/gregg09/Versailles%20images/Versailles%203.jpg"/>
          <p:cNvPicPr>
            <a:picLocks noChangeAspect="1" noChangeArrowheads="1"/>
          </p:cNvPicPr>
          <p:nvPr/>
        </p:nvPicPr>
        <p:blipFill>
          <a:blip r:embed="rId3" cstate="print">
            <a:lum bright="35000" contrast="-35000"/>
            <a:alphaModFix amt="50000"/>
          </a:blip>
          <a:stretch>
            <a:fillRect/>
          </a:stretch>
        </p:blipFill>
        <p:spPr bwMode="auto">
          <a:xfrm>
            <a:off x="0" y="1017195"/>
            <a:ext cx="9144000" cy="5840805"/>
          </a:xfrm>
          <a:prstGeom prst="rect">
            <a:avLst/>
          </a:prstGeom>
          <a:noFill/>
          <a:ln>
            <a:noFill/>
          </a:ln>
        </p:spPr>
      </p:pic>
      <p:sp>
        <p:nvSpPr>
          <p:cNvPr id="3076" name="Text Box 4"/>
          <p:cNvSpPr txBox="1">
            <a:spLocks noChangeArrowheads="1"/>
          </p:cNvSpPr>
          <p:nvPr/>
        </p:nvSpPr>
        <p:spPr bwMode="auto">
          <a:xfrm>
            <a:off x="0" y="188640"/>
            <a:ext cx="9144000" cy="646331"/>
          </a:xfrm>
          <a:prstGeom prst="rect">
            <a:avLst/>
          </a:prstGeom>
          <a:noFill/>
          <a:ln w="9525">
            <a:noFill/>
            <a:miter lim="800000"/>
            <a:headEnd/>
            <a:tailEnd/>
          </a:ln>
        </p:spPr>
        <p:txBody>
          <a:bodyPr wrap="square">
            <a:spAutoFit/>
          </a:bodyPr>
          <a:lstStyle/>
          <a:p>
            <a:pPr algn="ctr"/>
            <a:r>
              <a:rPr lang="en-GB" sz="3600" b="1" u="sng" dirty="0" smtClean="0"/>
              <a:t>Why was there a Revolution in France 1789?</a:t>
            </a:r>
            <a:endParaRPr lang="en-GB" sz="3600" b="1" u="sng" dirty="0"/>
          </a:p>
        </p:txBody>
      </p:sp>
      <p:sp>
        <p:nvSpPr>
          <p:cNvPr id="7" name="TextBox 6"/>
          <p:cNvSpPr txBox="1"/>
          <p:nvPr/>
        </p:nvSpPr>
        <p:spPr>
          <a:xfrm>
            <a:off x="467544" y="908720"/>
            <a:ext cx="8280151"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3000" b="1" u="sng" dirty="0">
                <a:latin typeface="Calibri" pitchFamily="34" charset="0"/>
              </a:rPr>
              <a:t>Learning Objective:</a:t>
            </a:r>
          </a:p>
          <a:p>
            <a:pPr>
              <a:defRPr/>
            </a:pPr>
            <a:r>
              <a:rPr lang="en-GB" sz="3000" dirty="0">
                <a:latin typeface="Calibri" pitchFamily="34" charset="0"/>
              </a:rPr>
              <a:t>To </a:t>
            </a:r>
            <a:r>
              <a:rPr lang="en-GB" sz="3000" dirty="0" smtClean="0">
                <a:latin typeface="Calibri" pitchFamily="34" charset="0"/>
              </a:rPr>
              <a:t>know the causes of Revolution in French society in the 1700s.</a:t>
            </a:r>
            <a:endParaRPr lang="en-GB" sz="3000" dirty="0">
              <a:latin typeface="Calibri" pitchFamily="34" charset="0"/>
            </a:endParaRPr>
          </a:p>
        </p:txBody>
      </p:sp>
      <p:sp>
        <p:nvSpPr>
          <p:cNvPr id="8" name="Rectangle 5"/>
          <p:cNvSpPr txBox="1">
            <a:spLocks noChangeArrowheads="1"/>
          </p:cNvSpPr>
          <p:nvPr/>
        </p:nvSpPr>
        <p:spPr>
          <a:xfrm>
            <a:off x="179512" y="2780928"/>
            <a:ext cx="8785225" cy="4077072"/>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80000"/>
              </a:lnSpc>
              <a:spcBef>
                <a:spcPct val="20000"/>
              </a:spcBef>
              <a:spcAft>
                <a:spcPts val="0"/>
              </a:spcAft>
              <a:buClrTx/>
              <a:buSzTx/>
              <a:tabLst/>
              <a:defRPr/>
            </a:pPr>
            <a:r>
              <a:rPr kumimoji="0" lang="en-GB" sz="3200" b="1" i="0" u="sng" strike="noStrike" kern="1200" cap="none" spc="0" normalizeH="0" baseline="0" noProof="0" dirty="0" smtClean="0">
                <a:ln>
                  <a:noFill/>
                </a:ln>
                <a:solidFill>
                  <a:schemeClr val="tx1"/>
                </a:solidFill>
                <a:effectLst/>
                <a:uLnTx/>
                <a:uFillTx/>
                <a:latin typeface="Calibri" pitchFamily="34" charset="0"/>
              </a:rPr>
              <a:t>Success Criteria: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3200" b="1" i="0" u="none" strike="noStrike" kern="1200" cap="none" spc="0" normalizeH="0" baseline="0" noProof="0" dirty="0" smtClean="0">
                <a:ln>
                  <a:noFill/>
                </a:ln>
                <a:solidFill>
                  <a:schemeClr val="tx1"/>
                </a:solidFill>
                <a:effectLst/>
                <a:uLnTx/>
                <a:uFillTx/>
                <a:latin typeface="Calibri" pitchFamily="34" charset="0"/>
              </a:rPr>
              <a:t>I can describe the structure</a:t>
            </a:r>
            <a:r>
              <a:rPr kumimoji="0" lang="en-GB" sz="3200" b="1" i="0" u="none" strike="noStrike" kern="1200" cap="none" spc="0" normalizeH="0" noProof="0" dirty="0" smtClean="0">
                <a:ln>
                  <a:noFill/>
                </a:ln>
                <a:solidFill>
                  <a:schemeClr val="tx1"/>
                </a:solidFill>
                <a:effectLst/>
                <a:uLnTx/>
                <a:uFillTx/>
                <a:latin typeface="Calibri" pitchFamily="34" charset="0"/>
              </a:rPr>
              <a:t> of French society in the 18</a:t>
            </a:r>
            <a:r>
              <a:rPr kumimoji="0" lang="en-GB" sz="3200" b="1" i="0" u="none" strike="noStrike" kern="1200" cap="none" spc="0" normalizeH="0" baseline="30000" noProof="0" dirty="0" smtClean="0">
                <a:ln>
                  <a:noFill/>
                </a:ln>
                <a:solidFill>
                  <a:schemeClr val="tx1"/>
                </a:solidFill>
                <a:effectLst/>
                <a:uLnTx/>
                <a:uFillTx/>
                <a:latin typeface="Calibri" pitchFamily="34" charset="0"/>
              </a:rPr>
              <a:t>th</a:t>
            </a:r>
            <a:r>
              <a:rPr kumimoji="0" lang="en-GB" sz="3200" b="1" i="0" u="none" strike="noStrike" kern="1200" cap="none" spc="0" normalizeH="0" noProof="0" dirty="0" smtClean="0">
                <a:ln>
                  <a:noFill/>
                </a:ln>
                <a:solidFill>
                  <a:schemeClr val="tx1"/>
                </a:solidFill>
                <a:effectLst/>
                <a:uLnTx/>
                <a:uFillTx/>
                <a:latin typeface="Calibri" pitchFamily="34" charset="0"/>
              </a:rPr>
              <a:t> Century</a:t>
            </a:r>
            <a:r>
              <a:rPr kumimoji="0" lang="en-GB" sz="3200" b="1" i="0" u="none" strike="noStrike" kern="1200" cap="none" spc="0" normalizeH="0" baseline="0" noProof="0" dirty="0" smtClean="0">
                <a:ln>
                  <a:noFill/>
                </a:ln>
                <a:solidFill>
                  <a:schemeClr val="tx1"/>
                </a:solidFill>
                <a:effectLst/>
                <a:uLnTx/>
                <a:uFillTx/>
              </a:rPr>
              <a:t> </a:t>
            </a:r>
            <a:endParaRPr kumimoji="0" lang="en-GB" sz="3200" b="1" i="0" u="none" strike="noStrike" kern="120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3200" b="1" i="0" u="none" strike="noStrike" kern="1200" cap="none" spc="0" normalizeH="0" baseline="0" noProof="0" dirty="0" smtClean="0">
                <a:ln>
                  <a:noFill/>
                </a:ln>
                <a:solidFill>
                  <a:schemeClr val="tx1"/>
                </a:solidFill>
                <a:effectLst/>
                <a:uLnTx/>
                <a:uFillTx/>
                <a:latin typeface="Calibri" pitchFamily="34" charset="0"/>
              </a:rPr>
              <a:t>I can explain </a:t>
            </a:r>
            <a:r>
              <a:rPr kumimoji="0" lang="en-GB" sz="3200" b="1" i="0" u="none" strike="noStrike" kern="1200" cap="none" spc="0" normalizeH="0" baseline="0" noProof="0" dirty="0" smtClean="0">
                <a:ln>
                  <a:noFill/>
                </a:ln>
                <a:solidFill>
                  <a:schemeClr val="tx1"/>
                </a:solidFill>
                <a:effectLst/>
                <a:uLnTx/>
                <a:uFillTx/>
              </a:rPr>
              <a:t>some of the reasons that</a:t>
            </a:r>
            <a:r>
              <a:rPr kumimoji="0" lang="en-GB" sz="3200" b="1" i="0" u="none" strike="noStrike" kern="1200" cap="none" spc="0" normalizeH="0" noProof="0" dirty="0" smtClean="0">
                <a:ln>
                  <a:noFill/>
                </a:ln>
                <a:solidFill>
                  <a:schemeClr val="tx1"/>
                </a:solidFill>
                <a:effectLst/>
                <a:uLnTx/>
                <a:uFillTx/>
              </a:rPr>
              <a:t> caused the </a:t>
            </a:r>
            <a:r>
              <a:rPr lang="en-GB" sz="3200" b="1" dirty="0" smtClean="0"/>
              <a:t>F</a:t>
            </a:r>
            <a:r>
              <a:rPr kumimoji="0" lang="en-GB" sz="3200" b="1" i="0" u="none" strike="noStrike" kern="1200" cap="none" spc="0" normalizeH="0" noProof="0" dirty="0" smtClean="0">
                <a:ln>
                  <a:noFill/>
                </a:ln>
                <a:solidFill>
                  <a:schemeClr val="tx1"/>
                </a:solidFill>
                <a:effectLst/>
                <a:uLnTx/>
                <a:uFillTx/>
              </a:rPr>
              <a:t>rench revolution.</a:t>
            </a:r>
            <a:r>
              <a:rPr kumimoji="0" lang="en-GB" sz="3200" b="1" i="0" u="none" strike="noStrike" kern="1200" cap="none" spc="0" normalizeH="0" baseline="0" noProof="0" dirty="0" smtClean="0">
                <a:ln>
                  <a:noFill/>
                </a:ln>
                <a:solidFill>
                  <a:schemeClr val="tx1"/>
                </a:solidFill>
                <a:effectLst/>
                <a:uLnTx/>
                <a:uFillTx/>
              </a:rPr>
              <a:t> </a:t>
            </a:r>
            <a:endParaRPr kumimoji="0" lang="en-GB" sz="3200" b="1" i="0" u="none" strike="noStrike" kern="120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GB" sz="3200" b="1" i="0" u="none" strike="noStrike" kern="1200" cap="none" spc="0" normalizeH="0" baseline="0" noProof="0" dirty="0" smtClean="0">
                <a:ln>
                  <a:noFill/>
                </a:ln>
                <a:solidFill>
                  <a:schemeClr val="tx1"/>
                </a:solidFill>
                <a:effectLst/>
                <a:uLnTx/>
                <a:uFillTx/>
                <a:latin typeface="Calibri" pitchFamily="34" charset="0"/>
              </a:rPr>
              <a:t>I can</a:t>
            </a:r>
            <a:r>
              <a:rPr kumimoji="0" lang="en-GB" sz="3200" b="1" i="0" u="none" strike="noStrike" kern="1200" cap="none" spc="0" normalizeH="0" baseline="0" noProof="0" dirty="0" smtClean="0">
                <a:ln>
                  <a:noFill/>
                </a:ln>
                <a:solidFill>
                  <a:schemeClr val="tx1"/>
                </a:solidFill>
                <a:effectLst/>
                <a:uLnTx/>
                <a:uFillTx/>
              </a:rPr>
              <a:t> explain </a:t>
            </a:r>
            <a:r>
              <a:rPr lang="en-GB" sz="3200" b="1" dirty="0" smtClean="0"/>
              <a:t>how the different estates reacted in different ways leading up to the French Revolution. </a:t>
            </a:r>
            <a:endParaRPr kumimoji="0" lang="en-GB" sz="3200" b="1" i="0" u="none" strike="noStrike" kern="120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en-GB" sz="2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val="325972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Spot the difference</a:t>
            </a:r>
            <a:endParaRPr lang="en-GB" dirty="0"/>
          </a:p>
        </p:txBody>
      </p:sp>
      <p:sp>
        <p:nvSpPr>
          <p:cNvPr id="7" name="Rectangle 6"/>
          <p:cNvSpPr/>
          <p:nvPr/>
        </p:nvSpPr>
        <p:spPr>
          <a:xfrm>
            <a:off x="5652120" y="1196752"/>
            <a:ext cx="1224136"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0"/>
          <p:cNvSpPr txBox="1">
            <a:spLocks noChangeArrowheads="1"/>
          </p:cNvSpPr>
          <p:nvPr/>
        </p:nvSpPr>
        <p:spPr bwMode="auto">
          <a:xfrm>
            <a:off x="-180528" y="6149975"/>
            <a:ext cx="9144000" cy="708025"/>
          </a:xfrm>
          <a:prstGeom prst="rect">
            <a:avLst/>
          </a:prstGeom>
          <a:noFill/>
          <a:ln w="9525">
            <a:noFill/>
            <a:miter lim="800000"/>
            <a:headEnd/>
            <a:tailEnd/>
          </a:ln>
        </p:spPr>
        <p:txBody>
          <a:bodyPr>
            <a:spAutoFit/>
          </a:bodyPr>
          <a:lstStyle/>
          <a:p>
            <a:pPr algn="ctr"/>
            <a:r>
              <a:rPr lang="en-GB" sz="4000" b="1" dirty="0" smtClean="0">
                <a:latin typeface="Calibri" pitchFamily="34" charset="0"/>
              </a:rPr>
              <a:t>English Medieval Feudal System</a:t>
            </a:r>
            <a:endParaRPr lang="en-GB" sz="4000" b="1" dirty="0">
              <a:latin typeface="Calibri" pitchFamily="34" charset="0"/>
            </a:endParaRPr>
          </a:p>
        </p:txBody>
      </p:sp>
      <p:sp>
        <p:nvSpPr>
          <p:cNvPr id="13" name="Up-Down Arrow 12"/>
          <p:cNvSpPr/>
          <p:nvPr/>
        </p:nvSpPr>
        <p:spPr>
          <a:xfrm>
            <a:off x="357188" y="500063"/>
            <a:ext cx="428625" cy="5857875"/>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 name="TextBox 7"/>
          <p:cNvSpPr txBox="1">
            <a:spLocks noChangeArrowheads="1"/>
          </p:cNvSpPr>
          <p:nvPr/>
        </p:nvSpPr>
        <p:spPr bwMode="auto">
          <a:xfrm>
            <a:off x="-142875" y="627380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Many</a:t>
            </a:r>
          </a:p>
        </p:txBody>
      </p:sp>
      <p:sp>
        <p:nvSpPr>
          <p:cNvPr id="15" name="Up-Down Arrow 14"/>
          <p:cNvSpPr/>
          <p:nvPr/>
        </p:nvSpPr>
        <p:spPr>
          <a:xfrm>
            <a:off x="8215313" y="500063"/>
            <a:ext cx="428625" cy="5857875"/>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TextBox 4"/>
          <p:cNvSpPr txBox="1">
            <a:spLocks noChangeArrowheads="1"/>
          </p:cNvSpPr>
          <p:nvPr/>
        </p:nvSpPr>
        <p:spPr bwMode="auto">
          <a:xfrm>
            <a:off x="7715250" y="627380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Poorer</a:t>
            </a:r>
          </a:p>
        </p:txBody>
      </p:sp>
      <p:sp>
        <p:nvSpPr>
          <p:cNvPr id="17" name="TextBox 6"/>
          <p:cNvSpPr txBox="1">
            <a:spLocks noChangeArrowheads="1"/>
          </p:cNvSpPr>
          <p:nvPr/>
        </p:nvSpPr>
        <p:spPr bwMode="auto">
          <a:xfrm>
            <a:off x="-142875" y="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Few</a:t>
            </a:r>
          </a:p>
        </p:txBody>
      </p:sp>
      <p:sp>
        <p:nvSpPr>
          <p:cNvPr id="18" name="TextBox 3"/>
          <p:cNvSpPr txBox="1">
            <a:spLocks noChangeArrowheads="1"/>
          </p:cNvSpPr>
          <p:nvPr/>
        </p:nvSpPr>
        <p:spPr bwMode="auto">
          <a:xfrm>
            <a:off x="7715250" y="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Richer</a:t>
            </a:r>
          </a:p>
        </p:txBody>
      </p:sp>
      <p:pic>
        <p:nvPicPr>
          <p:cNvPr id="3" name="Picture 2"/>
          <p:cNvPicPr>
            <a:picLocks noChangeAspect="1"/>
          </p:cNvPicPr>
          <p:nvPr/>
        </p:nvPicPr>
        <p:blipFill>
          <a:blip r:embed="rId2"/>
          <a:stretch>
            <a:fillRect/>
          </a:stretch>
        </p:blipFill>
        <p:spPr>
          <a:xfrm>
            <a:off x="2727176" y="1360264"/>
            <a:ext cx="3429000" cy="4445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Down Arrow 2"/>
          <p:cNvSpPr/>
          <p:nvPr/>
        </p:nvSpPr>
        <p:spPr>
          <a:xfrm>
            <a:off x="8215313" y="500063"/>
            <a:ext cx="428625" cy="5857875"/>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434" name="TextBox 3"/>
          <p:cNvSpPr txBox="1">
            <a:spLocks noChangeArrowheads="1"/>
          </p:cNvSpPr>
          <p:nvPr/>
        </p:nvSpPr>
        <p:spPr bwMode="auto">
          <a:xfrm>
            <a:off x="7715250" y="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Richer</a:t>
            </a:r>
          </a:p>
        </p:txBody>
      </p:sp>
      <p:sp>
        <p:nvSpPr>
          <p:cNvPr id="18435" name="TextBox 4"/>
          <p:cNvSpPr txBox="1">
            <a:spLocks noChangeArrowheads="1"/>
          </p:cNvSpPr>
          <p:nvPr/>
        </p:nvSpPr>
        <p:spPr bwMode="auto">
          <a:xfrm>
            <a:off x="7715250" y="627380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Poorer</a:t>
            </a:r>
          </a:p>
        </p:txBody>
      </p:sp>
      <p:sp>
        <p:nvSpPr>
          <p:cNvPr id="6" name="Up-Down Arrow 5"/>
          <p:cNvSpPr/>
          <p:nvPr/>
        </p:nvSpPr>
        <p:spPr>
          <a:xfrm>
            <a:off x="357188" y="500063"/>
            <a:ext cx="428625" cy="5857875"/>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437" name="TextBox 6"/>
          <p:cNvSpPr txBox="1">
            <a:spLocks noChangeArrowheads="1"/>
          </p:cNvSpPr>
          <p:nvPr/>
        </p:nvSpPr>
        <p:spPr bwMode="auto">
          <a:xfrm>
            <a:off x="-142875" y="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Few</a:t>
            </a:r>
          </a:p>
        </p:txBody>
      </p:sp>
      <p:sp>
        <p:nvSpPr>
          <p:cNvPr id="18438" name="TextBox 7"/>
          <p:cNvSpPr txBox="1">
            <a:spLocks noChangeArrowheads="1"/>
          </p:cNvSpPr>
          <p:nvPr/>
        </p:nvSpPr>
        <p:spPr bwMode="auto">
          <a:xfrm>
            <a:off x="-142875" y="627380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Many</a:t>
            </a:r>
          </a:p>
        </p:txBody>
      </p:sp>
      <p:pic>
        <p:nvPicPr>
          <p:cNvPr id="18439" name="Picture 9" descr="French Society 1700.jpg"/>
          <p:cNvPicPr>
            <a:picLocks noChangeAspect="1"/>
          </p:cNvPicPr>
          <p:nvPr/>
        </p:nvPicPr>
        <p:blipFill>
          <a:blip r:embed="rId2" cstate="print">
            <a:clrChange>
              <a:clrFrom>
                <a:srgbClr val="FCF8EF"/>
              </a:clrFrom>
              <a:clrTo>
                <a:srgbClr val="FCF8EF">
                  <a:alpha val="0"/>
                </a:srgbClr>
              </a:clrTo>
            </a:clrChange>
          </a:blip>
          <a:srcRect/>
          <a:stretch>
            <a:fillRect/>
          </a:stretch>
        </p:blipFill>
        <p:spPr bwMode="auto">
          <a:xfrm>
            <a:off x="1500188" y="0"/>
            <a:ext cx="5500687" cy="6327775"/>
          </a:xfrm>
          <a:prstGeom prst="rect">
            <a:avLst/>
          </a:prstGeom>
          <a:noFill/>
          <a:ln w="9525">
            <a:noFill/>
            <a:miter lim="800000"/>
            <a:headEnd/>
            <a:tailEnd/>
          </a:ln>
        </p:spPr>
      </p:pic>
      <p:sp>
        <p:nvSpPr>
          <p:cNvPr id="18440" name="TextBox 10"/>
          <p:cNvSpPr txBox="1">
            <a:spLocks noChangeArrowheads="1"/>
          </p:cNvSpPr>
          <p:nvPr/>
        </p:nvSpPr>
        <p:spPr bwMode="auto">
          <a:xfrm>
            <a:off x="0" y="6149975"/>
            <a:ext cx="9144000" cy="708025"/>
          </a:xfrm>
          <a:prstGeom prst="rect">
            <a:avLst/>
          </a:prstGeom>
          <a:noFill/>
          <a:ln w="9525">
            <a:noFill/>
            <a:miter lim="800000"/>
            <a:headEnd/>
            <a:tailEnd/>
          </a:ln>
        </p:spPr>
        <p:txBody>
          <a:bodyPr>
            <a:spAutoFit/>
          </a:bodyPr>
          <a:lstStyle/>
          <a:p>
            <a:pPr algn="ctr"/>
            <a:r>
              <a:rPr lang="en-GB" sz="4000" b="1" dirty="0">
                <a:latin typeface="Calibri" pitchFamily="34" charset="0"/>
              </a:rPr>
              <a:t>French Society 1700</a:t>
            </a:r>
          </a:p>
        </p:txBody>
      </p:sp>
      <p:sp>
        <p:nvSpPr>
          <p:cNvPr id="10" name="TextBox 9"/>
          <p:cNvSpPr txBox="1"/>
          <p:nvPr/>
        </p:nvSpPr>
        <p:spPr>
          <a:xfrm>
            <a:off x="6228184" y="2780928"/>
            <a:ext cx="1872208" cy="954107"/>
          </a:xfrm>
          <a:prstGeom prst="rect">
            <a:avLst/>
          </a:prstGeom>
          <a:noFill/>
        </p:spPr>
        <p:txBody>
          <a:bodyPr wrap="square" rtlCol="0">
            <a:spAutoFit/>
          </a:bodyPr>
          <a:lstStyle/>
          <a:p>
            <a:r>
              <a:rPr lang="en-GB" sz="2800" dirty="0" smtClean="0"/>
              <a:t>90% of population</a:t>
            </a:r>
            <a:endParaRPr lang="en-GB" sz="2800" dirty="0"/>
          </a:p>
        </p:txBody>
      </p:sp>
      <p:sp>
        <p:nvSpPr>
          <p:cNvPr id="11" name="Left Arrow 10"/>
          <p:cNvSpPr/>
          <p:nvPr/>
        </p:nvSpPr>
        <p:spPr>
          <a:xfrm rot="20493286">
            <a:off x="5817364" y="3215160"/>
            <a:ext cx="504056" cy="216024"/>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5652120" y="908720"/>
            <a:ext cx="1872208" cy="954107"/>
          </a:xfrm>
          <a:prstGeom prst="rect">
            <a:avLst/>
          </a:prstGeom>
          <a:noFill/>
        </p:spPr>
        <p:txBody>
          <a:bodyPr wrap="square" rtlCol="0">
            <a:spAutoFit/>
          </a:bodyPr>
          <a:lstStyle/>
          <a:p>
            <a:r>
              <a:rPr lang="en-GB" sz="2800" dirty="0" smtClean="0"/>
              <a:t>10% of population</a:t>
            </a:r>
            <a:endParaRPr lang="en-GB" sz="2800" dirty="0"/>
          </a:p>
        </p:txBody>
      </p:sp>
      <p:sp>
        <p:nvSpPr>
          <p:cNvPr id="13" name="Left Arrow 12"/>
          <p:cNvSpPr/>
          <p:nvPr/>
        </p:nvSpPr>
        <p:spPr>
          <a:xfrm>
            <a:off x="5148064" y="1052736"/>
            <a:ext cx="504056" cy="720080"/>
          </a:xfrm>
          <a:prstGeom prst="left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Down Arrow 2"/>
          <p:cNvSpPr/>
          <p:nvPr/>
        </p:nvSpPr>
        <p:spPr>
          <a:xfrm>
            <a:off x="8215313" y="500063"/>
            <a:ext cx="428625" cy="5857875"/>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458" name="TextBox 3"/>
          <p:cNvSpPr txBox="1">
            <a:spLocks noChangeArrowheads="1"/>
          </p:cNvSpPr>
          <p:nvPr/>
        </p:nvSpPr>
        <p:spPr bwMode="auto">
          <a:xfrm>
            <a:off x="7715250" y="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Richer</a:t>
            </a:r>
          </a:p>
        </p:txBody>
      </p:sp>
      <p:sp>
        <p:nvSpPr>
          <p:cNvPr id="19459" name="TextBox 4"/>
          <p:cNvSpPr txBox="1">
            <a:spLocks noChangeArrowheads="1"/>
          </p:cNvSpPr>
          <p:nvPr/>
        </p:nvSpPr>
        <p:spPr bwMode="auto">
          <a:xfrm>
            <a:off x="7715250" y="627380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Poorer</a:t>
            </a:r>
          </a:p>
        </p:txBody>
      </p:sp>
      <p:sp>
        <p:nvSpPr>
          <p:cNvPr id="6" name="Up-Down Arrow 5"/>
          <p:cNvSpPr/>
          <p:nvPr/>
        </p:nvSpPr>
        <p:spPr>
          <a:xfrm>
            <a:off x="357188" y="500063"/>
            <a:ext cx="428625" cy="5857875"/>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461" name="TextBox 6"/>
          <p:cNvSpPr txBox="1">
            <a:spLocks noChangeArrowheads="1"/>
          </p:cNvSpPr>
          <p:nvPr/>
        </p:nvSpPr>
        <p:spPr bwMode="auto">
          <a:xfrm>
            <a:off x="-142875" y="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Few</a:t>
            </a:r>
          </a:p>
        </p:txBody>
      </p:sp>
      <p:sp>
        <p:nvSpPr>
          <p:cNvPr id="19462" name="TextBox 7"/>
          <p:cNvSpPr txBox="1">
            <a:spLocks noChangeArrowheads="1"/>
          </p:cNvSpPr>
          <p:nvPr/>
        </p:nvSpPr>
        <p:spPr bwMode="auto">
          <a:xfrm>
            <a:off x="-142875" y="6273800"/>
            <a:ext cx="1428750" cy="584200"/>
          </a:xfrm>
          <a:prstGeom prst="rect">
            <a:avLst/>
          </a:prstGeom>
          <a:noFill/>
          <a:ln w="9525">
            <a:noFill/>
            <a:miter lim="800000"/>
            <a:headEnd/>
            <a:tailEnd/>
          </a:ln>
        </p:spPr>
        <p:txBody>
          <a:bodyPr>
            <a:spAutoFit/>
          </a:bodyPr>
          <a:lstStyle/>
          <a:p>
            <a:pPr algn="ctr"/>
            <a:r>
              <a:rPr lang="en-GB" sz="3200" dirty="0">
                <a:latin typeface="Calibri" pitchFamily="34" charset="0"/>
              </a:rPr>
              <a:t>Many</a:t>
            </a:r>
          </a:p>
        </p:txBody>
      </p:sp>
      <p:sp>
        <p:nvSpPr>
          <p:cNvPr id="19464" name="TextBox 9"/>
          <p:cNvSpPr txBox="1">
            <a:spLocks noChangeArrowheads="1"/>
          </p:cNvSpPr>
          <p:nvPr/>
        </p:nvSpPr>
        <p:spPr bwMode="auto">
          <a:xfrm>
            <a:off x="0" y="6149975"/>
            <a:ext cx="9144000" cy="708025"/>
          </a:xfrm>
          <a:prstGeom prst="rect">
            <a:avLst/>
          </a:prstGeom>
          <a:noFill/>
          <a:ln w="9525">
            <a:noFill/>
            <a:miter lim="800000"/>
            <a:headEnd/>
            <a:tailEnd/>
          </a:ln>
        </p:spPr>
        <p:txBody>
          <a:bodyPr>
            <a:spAutoFit/>
          </a:bodyPr>
          <a:lstStyle/>
          <a:p>
            <a:pPr algn="ctr"/>
            <a:r>
              <a:rPr lang="en-GB" sz="4000" b="1" dirty="0">
                <a:latin typeface="Calibri" pitchFamily="34" charset="0"/>
              </a:rPr>
              <a:t>French Society late 1700s</a:t>
            </a:r>
          </a:p>
        </p:txBody>
      </p:sp>
      <p:pic>
        <p:nvPicPr>
          <p:cNvPr id="2050" name="Picture 2"/>
          <p:cNvPicPr>
            <a:picLocks noChangeAspect="1" noChangeArrowheads="1"/>
          </p:cNvPicPr>
          <p:nvPr/>
        </p:nvPicPr>
        <p:blipFill>
          <a:blip r:embed="rId2" cstate="print"/>
          <a:srcRect/>
          <a:stretch>
            <a:fillRect/>
          </a:stretch>
        </p:blipFill>
        <p:spPr bwMode="auto">
          <a:xfrm>
            <a:off x="1691680" y="116632"/>
            <a:ext cx="5695950" cy="6134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5472608" cy="2123658"/>
          </a:xfrm>
          <a:prstGeom prst="rect">
            <a:avLst/>
          </a:prstGeom>
          <a:noFill/>
        </p:spPr>
        <p:txBody>
          <a:bodyPr wrap="square" rtlCol="0">
            <a:spAutoFit/>
          </a:bodyPr>
          <a:lstStyle/>
          <a:p>
            <a:pPr algn="ctr"/>
            <a:r>
              <a:rPr lang="en-GB" sz="6600" b="1" dirty="0" smtClean="0">
                <a:solidFill>
                  <a:srgbClr val="002060"/>
                </a:solidFill>
                <a:latin typeface="Gloucester MT Extra Condensed" pitchFamily="18" charset="0"/>
              </a:rPr>
              <a:t>Welcome to the French</a:t>
            </a:r>
          </a:p>
          <a:p>
            <a:pPr algn="ctr"/>
            <a:r>
              <a:rPr lang="en-GB" sz="6600" b="1" dirty="0" smtClean="0">
                <a:solidFill>
                  <a:srgbClr val="002060"/>
                </a:solidFill>
                <a:latin typeface="Gloucester MT Extra Condensed" pitchFamily="18" charset="0"/>
              </a:rPr>
              <a:t>Revolution game</a:t>
            </a:r>
          </a:p>
        </p:txBody>
      </p:sp>
      <p:sp>
        <p:nvSpPr>
          <p:cNvPr id="5" name="TextBox 4"/>
          <p:cNvSpPr txBox="1"/>
          <p:nvPr/>
        </p:nvSpPr>
        <p:spPr>
          <a:xfrm>
            <a:off x="34480" y="2060848"/>
            <a:ext cx="9109520" cy="4493538"/>
          </a:xfrm>
          <a:prstGeom prst="rect">
            <a:avLst/>
          </a:prstGeom>
          <a:noFill/>
        </p:spPr>
        <p:txBody>
          <a:bodyPr wrap="square" rtlCol="0">
            <a:spAutoFit/>
          </a:bodyPr>
          <a:lstStyle/>
          <a:p>
            <a:r>
              <a:rPr lang="en-GB" sz="2600" b="1" dirty="0" smtClean="0"/>
              <a:t>King Louis XVI </a:t>
            </a:r>
            <a:r>
              <a:rPr lang="en-GB" sz="2600" dirty="0" smtClean="0"/>
              <a:t>– One person, you are above everyone.</a:t>
            </a:r>
          </a:p>
          <a:p>
            <a:r>
              <a:rPr lang="en-GB" sz="2600" b="1" dirty="0" smtClean="0"/>
              <a:t>Queen Marie </a:t>
            </a:r>
            <a:r>
              <a:rPr lang="en-GB" sz="2600" dirty="0" smtClean="0"/>
              <a:t>– One person, you stay by the side of the king.</a:t>
            </a:r>
          </a:p>
          <a:p>
            <a:r>
              <a:rPr lang="en-GB" sz="2600" b="1" dirty="0" smtClean="0"/>
              <a:t>Army</a:t>
            </a:r>
            <a:r>
              <a:rPr lang="en-GB" sz="2600" dirty="0" smtClean="0"/>
              <a:t> – Two people (Your job is to arrest those that don’t pay taxes and put them in the Bastille)</a:t>
            </a:r>
          </a:p>
          <a:p>
            <a:r>
              <a:rPr lang="en-GB" sz="2600" b="1" dirty="0" smtClean="0"/>
              <a:t>First Estate </a:t>
            </a:r>
            <a:r>
              <a:rPr lang="en-GB" sz="2600" dirty="0" smtClean="0"/>
              <a:t>– One person as the rich Cardinal </a:t>
            </a:r>
            <a:r>
              <a:rPr lang="en-GB" sz="2600" dirty="0" err="1" smtClean="0"/>
              <a:t>Rohan</a:t>
            </a:r>
            <a:r>
              <a:rPr lang="en-GB" sz="2600" dirty="0" smtClean="0"/>
              <a:t>, two as poor but sympathetic priests </a:t>
            </a:r>
          </a:p>
          <a:p>
            <a:r>
              <a:rPr lang="en-GB" sz="2600" b="1" dirty="0" smtClean="0"/>
              <a:t>Second Estate </a:t>
            </a:r>
            <a:r>
              <a:rPr lang="en-GB" sz="2600" dirty="0" smtClean="0"/>
              <a:t>– three people, all very posh!</a:t>
            </a:r>
          </a:p>
          <a:p>
            <a:r>
              <a:rPr lang="en-GB" sz="2600" b="1" dirty="0" smtClean="0"/>
              <a:t>Third Estate </a:t>
            </a:r>
            <a:r>
              <a:rPr lang="en-GB" sz="2600" dirty="0" smtClean="0"/>
              <a:t>– ten to fifteen people, you are poor peasants. Choose a spokes person.</a:t>
            </a:r>
          </a:p>
          <a:p>
            <a:r>
              <a:rPr lang="en-GB" sz="2600" b="1" dirty="0" smtClean="0"/>
              <a:t>Banker</a:t>
            </a:r>
            <a:r>
              <a:rPr lang="en-GB" sz="2600" dirty="0" smtClean="0"/>
              <a:t> – You work for the king and take in the taxes (Also called the teacher!) </a:t>
            </a:r>
          </a:p>
        </p:txBody>
      </p:sp>
      <p:sp>
        <p:nvSpPr>
          <p:cNvPr id="6" name="Rectangle 5"/>
          <p:cNvSpPr/>
          <p:nvPr/>
        </p:nvSpPr>
        <p:spPr>
          <a:xfrm>
            <a:off x="5580112" y="260648"/>
            <a:ext cx="3384376"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dirty="0" smtClean="0"/>
              <a:t>Your will be assigned a particular role during the game.  These are as follows...</a:t>
            </a:r>
          </a:p>
        </p:txBody>
      </p:sp>
    </p:spTree>
    <p:extLst>
      <p:ext uri="{BB962C8B-B14F-4D97-AF65-F5344CB8AC3E}">
        <p14:creationId xmlns:p14="http://schemas.microsoft.com/office/powerpoint/2010/main" val="26333367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Box 9"/>
          <p:cNvSpPr txBox="1">
            <a:spLocks noChangeArrowheads="1"/>
          </p:cNvSpPr>
          <p:nvPr/>
        </p:nvSpPr>
        <p:spPr bwMode="auto">
          <a:xfrm>
            <a:off x="0" y="6149975"/>
            <a:ext cx="9144000" cy="708025"/>
          </a:xfrm>
          <a:prstGeom prst="rect">
            <a:avLst/>
          </a:prstGeom>
          <a:noFill/>
          <a:ln w="9525">
            <a:noFill/>
            <a:miter lim="800000"/>
            <a:headEnd/>
            <a:tailEnd/>
          </a:ln>
        </p:spPr>
        <p:txBody>
          <a:bodyPr>
            <a:spAutoFit/>
          </a:bodyPr>
          <a:lstStyle/>
          <a:p>
            <a:pPr algn="ctr"/>
            <a:r>
              <a:rPr lang="en-GB" sz="4000" b="1" dirty="0">
                <a:latin typeface="Calibri" pitchFamily="34" charset="0"/>
              </a:rPr>
              <a:t>French </a:t>
            </a:r>
            <a:r>
              <a:rPr lang="en-GB" sz="4000" b="1" dirty="0" smtClean="0">
                <a:latin typeface="Calibri" pitchFamily="34" charset="0"/>
              </a:rPr>
              <a:t>Revolution game</a:t>
            </a:r>
            <a:endParaRPr lang="en-GB" sz="4000" b="1" dirty="0">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691680" y="116632"/>
            <a:ext cx="5695950" cy="6134100"/>
          </a:xfrm>
          <a:prstGeom prst="rect">
            <a:avLst/>
          </a:prstGeom>
          <a:noFill/>
          <a:ln w="9525">
            <a:noFill/>
            <a:miter lim="800000"/>
            <a:headEnd/>
            <a:tailEnd/>
          </a:ln>
        </p:spPr>
      </p:pic>
      <p:sp>
        <p:nvSpPr>
          <p:cNvPr id="10" name="TextBox 9"/>
          <p:cNvSpPr txBox="1"/>
          <p:nvPr/>
        </p:nvSpPr>
        <p:spPr>
          <a:xfrm>
            <a:off x="1763688" y="116632"/>
            <a:ext cx="2027484" cy="646331"/>
          </a:xfrm>
          <a:prstGeom prst="rect">
            <a:avLst/>
          </a:prstGeom>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King Louis XVI</a:t>
            </a:r>
          </a:p>
          <a:p>
            <a:r>
              <a:rPr lang="en-GB" dirty="0" smtClean="0"/>
              <a:t>You own the bank!</a:t>
            </a:r>
            <a:endParaRPr lang="en-GB" dirty="0"/>
          </a:p>
        </p:txBody>
      </p:sp>
      <p:sp>
        <p:nvSpPr>
          <p:cNvPr id="11" name="TextBox 10"/>
          <p:cNvSpPr txBox="1"/>
          <p:nvPr/>
        </p:nvSpPr>
        <p:spPr>
          <a:xfrm>
            <a:off x="5652120" y="1052736"/>
            <a:ext cx="2969018" cy="923330"/>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 Second Estate</a:t>
            </a:r>
          </a:p>
          <a:p>
            <a:r>
              <a:rPr lang="en-GB" dirty="0" smtClean="0"/>
              <a:t>2 people – start with 5 coins</a:t>
            </a:r>
          </a:p>
          <a:p>
            <a:r>
              <a:rPr lang="en-GB" dirty="0" smtClean="0"/>
              <a:t>1 person – starts with 3 coins </a:t>
            </a:r>
            <a:endParaRPr lang="en-GB" dirty="0"/>
          </a:p>
        </p:txBody>
      </p:sp>
      <p:sp>
        <p:nvSpPr>
          <p:cNvPr id="12" name="TextBox 11"/>
          <p:cNvSpPr txBox="1"/>
          <p:nvPr/>
        </p:nvSpPr>
        <p:spPr>
          <a:xfrm>
            <a:off x="107504" y="980728"/>
            <a:ext cx="3429978" cy="923330"/>
          </a:xfrm>
          <a:prstGeom prst="rect">
            <a:avLst/>
          </a:prstGeom>
          <a:solidFill>
            <a:srgbClr val="F3EE1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 First Estate</a:t>
            </a:r>
          </a:p>
          <a:p>
            <a:r>
              <a:rPr lang="en-GB" dirty="0" smtClean="0"/>
              <a:t>Cardinal </a:t>
            </a:r>
            <a:r>
              <a:rPr lang="en-GB" dirty="0" err="1" smtClean="0"/>
              <a:t>Rohan</a:t>
            </a:r>
            <a:r>
              <a:rPr lang="en-GB" dirty="0" smtClean="0"/>
              <a:t> – start with 5 coins</a:t>
            </a:r>
          </a:p>
          <a:p>
            <a:r>
              <a:rPr lang="en-GB" dirty="0" smtClean="0"/>
              <a:t>2 people – start with 3 coins </a:t>
            </a:r>
            <a:endParaRPr lang="en-GB" dirty="0"/>
          </a:p>
        </p:txBody>
      </p:sp>
      <p:sp>
        <p:nvSpPr>
          <p:cNvPr id="16" name="TextBox 15"/>
          <p:cNvSpPr txBox="1"/>
          <p:nvPr/>
        </p:nvSpPr>
        <p:spPr>
          <a:xfrm rot="17769404">
            <a:off x="193452" y="3296086"/>
            <a:ext cx="3351775" cy="147732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GB" dirty="0" smtClean="0"/>
          </a:p>
          <a:p>
            <a:endParaRPr lang="en-GB" dirty="0" smtClean="0"/>
          </a:p>
          <a:p>
            <a:endParaRPr lang="en-GB" dirty="0" smtClean="0"/>
          </a:p>
          <a:p>
            <a:r>
              <a:rPr lang="en-GB" dirty="0" smtClean="0"/>
              <a:t>		</a:t>
            </a:r>
          </a:p>
          <a:p>
            <a:r>
              <a:rPr lang="en-GB" dirty="0" smtClean="0"/>
              <a:t>		</a:t>
            </a:r>
          </a:p>
        </p:txBody>
      </p:sp>
      <p:sp>
        <p:nvSpPr>
          <p:cNvPr id="13" name="TextBox 12"/>
          <p:cNvSpPr txBox="1"/>
          <p:nvPr/>
        </p:nvSpPr>
        <p:spPr>
          <a:xfrm>
            <a:off x="539552" y="1988840"/>
            <a:ext cx="2750753" cy="646331"/>
          </a:xfrm>
          <a:prstGeom prst="rect">
            <a:avLst/>
          </a:prstGeom>
          <a:solidFill>
            <a:srgbClr val="ADDD43"/>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smtClean="0"/>
              <a:t>Third Estate – Middle Class</a:t>
            </a:r>
          </a:p>
          <a:p>
            <a:r>
              <a:rPr lang="en-GB" dirty="0" smtClean="0"/>
              <a:t>1 person starts with 4 coins</a:t>
            </a:r>
          </a:p>
        </p:txBody>
      </p:sp>
      <p:sp>
        <p:nvSpPr>
          <p:cNvPr id="15" name="TextBox 14"/>
          <p:cNvSpPr txBox="1"/>
          <p:nvPr/>
        </p:nvSpPr>
        <p:spPr>
          <a:xfrm>
            <a:off x="5940152" y="2492896"/>
            <a:ext cx="2540185" cy="646331"/>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Third Estate – Peasants</a:t>
            </a:r>
          </a:p>
          <a:p>
            <a:r>
              <a:rPr lang="en-GB" dirty="0" smtClean="0"/>
              <a:t>Start with 3 coins</a:t>
            </a:r>
          </a:p>
        </p:txBody>
      </p:sp>
      <p:sp>
        <p:nvSpPr>
          <p:cNvPr id="14" name="Rectangle 13"/>
          <p:cNvSpPr/>
          <p:nvPr/>
        </p:nvSpPr>
        <p:spPr>
          <a:xfrm rot="3972513">
            <a:off x="6859445" y="5320290"/>
            <a:ext cx="79208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6247740" y="3284984"/>
            <a:ext cx="2788756" cy="203132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smtClean="0"/>
          </a:p>
          <a:p>
            <a:pPr algn="ctr"/>
            <a:r>
              <a:rPr lang="en-GB" dirty="0" smtClean="0"/>
              <a:t>The banker and the army will give out your money as noted above before our French Revolution game begins.	</a:t>
            </a:r>
          </a:p>
          <a:p>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123728" cy="369332"/>
          </a:xfrm>
          <a:prstGeom prst="rect">
            <a:avLst/>
          </a:prstGeom>
          <a:noFill/>
        </p:spPr>
        <p:txBody>
          <a:bodyPr wrap="square" rtlCol="0">
            <a:spAutoFit/>
          </a:bodyPr>
          <a:lstStyle/>
          <a:p>
            <a:r>
              <a:rPr lang="en-GB" dirty="0" smtClean="0"/>
              <a:t>Turn 1</a:t>
            </a:r>
            <a:endParaRPr lang="en-GB" dirty="0"/>
          </a:p>
        </p:txBody>
      </p:sp>
      <p:sp>
        <p:nvSpPr>
          <p:cNvPr id="4" name="TextBox 3"/>
          <p:cNvSpPr txBox="1"/>
          <p:nvPr/>
        </p:nvSpPr>
        <p:spPr>
          <a:xfrm>
            <a:off x="4067944" y="2204864"/>
            <a:ext cx="4824536" cy="3108543"/>
          </a:xfrm>
          <a:prstGeom prst="rect">
            <a:avLst/>
          </a:prstGeom>
          <a:noFill/>
        </p:spPr>
        <p:txBody>
          <a:bodyPr wrap="square" rtlCol="0">
            <a:spAutoFit/>
          </a:bodyPr>
          <a:lstStyle/>
          <a:p>
            <a:r>
              <a:rPr lang="en-GB" sz="2800" dirty="0" smtClean="0"/>
              <a:t>France fights a very expensive war against its old enemy, the British.  </a:t>
            </a:r>
          </a:p>
          <a:p>
            <a:r>
              <a:rPr lang="en-GB" sz="2800" dirty="0" smtClean="0"/>
              <a:t>This bleeds away the French revenues leaving the country very poor. The Third estate is taxed. </a:t>
            </a:r>
            <a:endParaRPr lang="en-GB" sz="2800" dirty="0"/>
          </a:p>
        </p:txBody>
      </p:sp>
      <p:sp>
        <p:nvSpPr>
          <p:cNvPr id="5" name="Rectangle 4"/>
          <p:cNvSpPr/>
          <p:nvPr/>
        </p:nvSpPr>
        <p:spPr>
          <a:xfrm>
            <a:off x="3995936" y="188640"/>
            <a:ext cx="4642105" cy="923330"/>
          </a:xfrm>
          <a:prstGeom prst="rect">
            <a:avLst/>
          </a:prstGeom>
          <a:noFill/>
        </p:spPr>
        <p:txBody>
          <a:bodyPr wrap="none" lIns="91440" tIns="45720" rIns="91440" bIns="45720">
            <a:spAutoFit/>
          </a:bodyPr>
          <a:lstStyle/>
          <a:p>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Seven Year War</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179512" y="5229200"/>
            <a:ext cx="3456384" cy="523220"/>
          </a:xfrm>
          <a:prstGeom prst="rect">
            <a:avLst/>
          </a:prstGeom>
          <a:noFill/>
        </p:spPr>
        <p:txBody>
          <a:bodyPr wrap="square" rtlCol="0">
            <a:spAutoFit/>
          </a:bodyPr>
          <a:lstStyle/>
          <a:p>
            <a:r>
              <a:rPr lang="en-GB" sz="2800" b="1" dirty="0" smtClean="0">
                <a:solidFill>
                  <a:srgbClr val="0070C0"/>
                </a:solidFill>
              </a:rPr>
              <a:t>3</a:t>
            </a:r>
            <a:r>
              <a:rPr lang="en-GB" sz="2800" b="1" baseline="30000" dirty="0" smtClean="0">
                <a:solidFill>
                  <a:srgbClr val="0070C0"/>
                </a:solidFill>
              </a:rPr>
              <a:t>rd</a:t>
            </a:r>
            <a:r>
              <a:rPr lang="en-GB" sz="2800" b="1" dirty="0" smtClean="0">
                <a:solidFill>
                  <a:srgbClr val="0070C0"/>
                </a:solidFill>
              </a:rPr>
              <a:t> pays – 1 gold coin</a:t>
            </a:r>
            <a:endParaRPr lang="en-GB" sz="2800" b="1" dirty="0">
              <a:solidFill>
                <a:srgbClr val="0070C0"/>
              </a:solidFill>
            </a:endParaRPr>
          </a:p>
        </p:txBody>
      </p:sp>
      <p:pic>
        <p:nvPicPr>
          <p:cNvPr id="35842" name="Picture 2" descr="http://www.earlyamericancrime.com/wp-content/uploads/2011/06/British-Soldiers-Seven-Years-War.jpg"/>
          <p:cNvPicPr>
            <a:picLocks noChangeAspect="1" noChangeArrowheads="1"/>
          </p:cNvPicPr>
          <p:nvPr/>
        </p:nvPicPr>
        <p:blipFill>
          <a:blip r:embed="rId3" cstate="print"/>
          <a:srcRect l="36559" t="1615" r="1613" b="3078"/>
          <a:stretch>
            <a:fillRect/>
          </a:stretch>
        </p:blipFill>
        <p:spPr bwMode="auto">
          <a:xfrm flipH="1">
            <a:off x="251520" y="620688"/>
            <a:ext cx="3456384" cy="4531703"/>
          </a:xfrm>
          <a:prstGeom prst="rect">
            <a:avLst/>
          </a:prstGeom>
          <a:noFill/>
        </p:spPr>
      </p:pic>
      <p:sp>
        <p:nvSpPr>
          <p:cNvPr id="8" name="Rectangle 7"/>
          <p:cNvSpPr/>
          <p:nvPr/>
        </p:nvSpPr>
        <p:spPr>
          <a:xfrm>
            <a:off x="5220072" y="1124744"/>
            <a:ext cx="2419252" cy="707886"/>
          </a:xfrm>
          <a:prstGeom prst="rect">
            <a:avLst/>
          </a:prstGeom>
          <a:noFill/>
        </p:spPr>
        <p:txBody>
          <a:bodyPr wrap="none" lIns="91440" tIns="45720" rIns="91440" bIns="45720">
            <a:spAutoFit/>
          </a:bodyPr>
          <a:lstStyle/>
          <a:p>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1756-1763</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6598104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hehistorykitchen.com/files/2011/03/Colonial-Flag-13-Colonies.jpg"/>
          <p:cNvPicPr>
            <a:picLocks noChangeAspect="1" noChangeArrowheads="1"/>
          </p:cNvPicPr>
          <p:nvPr/>
        </p:nvPicPr>
        <p:blipFill>
          <a:blip r:embed="rId2" cstate="print"/>
          <a:srcRect/>
          <a:stretch>
            <a:fillRect/>
          </a:stretch>
        </p:blipFill>
        <p:spPr bwMode="auto">
          <a:xfrm rot="5400000">
            <a:off x="-546571" y="770707"/>
            <a:ext cx="5207447" cy="3899297"/>
          </a:xfrm>
          <a:prstGeom prst="rect">
            <a:avLst/>
          </a:prstGeom>
          <a:noFill/>
        </p:spPr>
      </p:pic>
      <p:sp>
        <p:nvSpPr>
          <p:cNvPr id="2" name="TextBox 1"/>
          <p:cNvSpPr txBox="1"/>
          <p:nvPr/>
        </p:nvSpPr>
        <p:spPr>
          <a:xfrm>
            <a:off x="0" y="0"/>
            <a:ext cx="2123728" cy="369332"/>
          </a:xfrm>
          <a:prstGeom prst="rect">
            <a:avLst/>
          </a:prstGeom>
          <a:noFill/>
        </p:spPr>
        <p:txBody>
          <a:bodyPr wrap="square" rtlCol="0">
            <a:spAutoFit/>
          </a:bodyPr>
          <a:lstStyle/>
          <a:p>
            <a:r>
              <a:rPr lang="en-GB" dirty="0" smtClean="0"/>
              <a:t>Turn 2</a:t>
            </a:r>
            <a:endParaRPr lang="en-GB" dirty="0"/>
          </a:p>
        </p:txBody>
      </p:sp>
      <p:sp>
        <p:nvSpPr>
          <p:cNvPr id="4" name="TextBox 3"/>
          <p:cNvSpPr txBox="1"/>
          <p:nvPr/>
        </p:nvSpPr>
        <p:spPr>
          <a:xfrm>
            <a:off x="4067944" y="2204864"/>
            <a:ext cx="4824536" cy="3108543"/>
          </a:xfrm>
          <a:prstGeom prst="rect">
            <a:avLst/>
          </a:prstGeom>
          <a:noFill/>
        </p:spPr>
        <p:txBody>
          <a:bodyPr wrap="square" rtlCol="0">
            <a:spAutoFit/>
          </a:bodyPr>
          <a:lstStyle/>
          <a:p>
            <a:r>
              <a:rPr lang="en-GB" sz="2800" dirty="0" smtClean="0"/>
              <a:t>During the American wars of independence, France sided with the colonists and against Britain. The King charged his people a massive tax to aid the Americans. The third estate footed the bill. </a:t>
            </a:r>
            <a:endParaRPr lang="en-GB" sz="2800" dirty="0"/>
          </a:p>
        </p:txBody>
      </p:sp>
      <p:sp>
        <p:nvSpPr>
          <p:cNvPr id="5" name="Rectangle 4"/>
          <p:cNvSpPr/>
          <p:nvPr/>
        </p:nvSpPr>
        <p:spPr>
          <a:xfrm>
            <a:off x="3995936" y="188640"/>
            <a:ext cx="4452757" cy="923330"/>
          </a:xfrm>
          <a:prstGeom prst="rect">
            <a:avLst/>
          </a:prstGeom>
          <a:noFill/>
        </p:spPr>
        <p:txBody>
          <a:bodyPr wrap="none" lIns="91440" tIns="45720" rIns="91440" bIns="45720">
            <a:spAutoFit/>
          </a:bodyPr>
          <a:lstStyle/>
          <a:p>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American wars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179512" y="5229200"/>
            <a:ext cx="3456384" cy="523220"/>
          </a:xfrm>
          <a:prstGeom prst="rect">
            <a:avLst/>
          </a:prstGeom>
          <a:noFill/>
        </p:spPr>
        <p:txBody>
          <a:bodyPr wrap="square" rtlCol="0">
            <a:spAutoFit/>
          </a:bodyPr>
          <a:lstStyle/>
          <a:p>
            <a:r>
              <a:rPr lang="en-GB" sz="2800" b="1" dirty="0" smtClean="0">
                <a:solidFill>
                  <a:srgbClr val="0070C0"/>
                </a:solidFill>
              </a:rPr>
              <a:t>3</a:t>
            </a:r>
            <a:r>
              <a:rPr lang="en-GB" sz="2800" b="1" baseline="30000" dirty="0" smtClean="0">
                <a:solidFill>
                  <a:srgbClr val="0070C0"/>
                </a:solidFill>
              </a:rPr>
              <a:t>rd</a:t>
            </a:r>
            <a:r>
              <a:rPr lang="en-GB" sz="2800" b="1" dirty="0" smtClean="0">
                <a:solidFill>
                  <a:srgbClr val="0070C0"/>
                </a:solidFill>
              </a:rPr>
              <a:t> pays – 1 gold coin</a:t>
            </a:r>
            <a:endParaRPr lang="en-GB" sz="2800" b="1" dirty="0">
              <a:solidFill>
                <a:srgbClr val="0070C0"/>
              </a:solidFill>
            </a:endParaRPr>
          </a:p>
        </p:txBody>
      </p:sp>
      <p:sp>
        <p:nvSpPr>
          <p:cNvPr id="8" name="Rectangle 7"/>
          <p:cNvSpPr/>
          <p:nvPr/>
        </p:nvSpPr>
        <p:spPr>
          <a:xfrm>
            <a:off x="5220072" y="1124744"/>
            <a:ext cx="2419252" cy="707886"/>
          </a:xfrm>
          <a:prstGeom prst="rect">
            <a:avLst/>
          </a:prstGeom>
          <a:noFill/>
        </p:spPr>
        <p:txBody>
          <a:bodyPr wrap="none" lIns="91440" tIns="45720" rIns="91440" bIns="45720">
            <a:spAutoFit/>
          </a:bodyPr>
          <a:lstStyle/>
          <a:p>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1775-1783</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6598104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911</Words>
  <Application>Microsoft Macintosh PowerPoint</Application>
  <PresentationFormat>On-screen Show (4:3)</PresentationFormat>
  <Paragraphs>117</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Spot the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Explain why the French Revolution began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dgreef</dc:creator>
  <cp:lastModifiedBy>Alwyn Collinson</cp:lastModifiedBy>
  <cp:revision>68</cp:revision>
  <dcterms:created xsi:type="dcterms:W3CDTF">2013-06-09T09:11:39Z</dcterms:created>
  <dcterms:modified xsi:type="dcterms:W3CDTF">2015-05-05T15:04:36Z</dcterms:modified>
</cp:coreProperties>
</file>