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61834-B54A-46A3-B77E-CDCA1D203869}" type="datetimeFigureOut">
              <a:rPr lang="en-GB" smtClean="0"/>
              <a:t>17/02/2015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7C0D0-68FC-4067-8712-54BD4F62FB1B}" type="slidenum">
              <a:rPr lang="en-GB" smtClean="0"/>
              <a:t>‹#›</a:t>
            </a:fld>
            <a:endParaRPr lang="en-GB"/>
          </a:p>
        </p:txBody>
      </p:sp>
    </p:spTree>
    <p:extLst>
      <p:ext uri="{BB962C8B-B14F-4D97-AF65-F5344CB8AC3E}">
        <p14:creationId xmlns:p14="http://schemas.microsoft.com/office/powerpoint/2010/main" val="156198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7C0D0-68FC-4067-8712-54BD4F62FB1B}" type="slidenum">
              <a:rPr lang="en-GB" smtClean="0"/>
              <a:t>4</a:t>
            </a:fld>
            <a:endParaRPr lang="en-GB"/>
          </a:p>
        </p:txBody>
      </p:sp>
    </p:spTree>
    <p:extLst>
      <p:ext uri="{BB962C8B-B14F-4D97-AF65-F5344CB8AC3E}">
        <p14:creationId xmlns:p14="http://schemas.microsoft.com/office/powerpoint/2010/main" val="349961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232327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32704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55245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137103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107927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101382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229486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105388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165238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312975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E147F-B599-4B4D-9AC3-8F533854A9D4}" type="datetimeFigureOut">
              <a:rPr lang="en-GB" smtClean="0"/>
              <a:pPr/>
              <a:t>17/02/2015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26650-5398-4FB6-8BEA-A97E9DCD4A39}" type="slidenum">
              <a:rPr lang="en-GB" smtClean="0"/>
              <a:pPr/>
              <a:t>‹#›</a:t>
            </a:fld>
            <a:endParaRPr lang="en-GB"/>
          </a:p>
        </p:txBody>
      </p:sp>
    </p:spTree>
    <p:extLst>
      <p:ext uri="{BB962C8B-B14F-4D97-AF65-F5344CB8AC3E}">
        <p14:creationId xmlns:p14="http://schemas.microsoft.com/office/powerpoint/2010/main" val="35555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E147F-B599-4B4D-9AC3-8F533854A9D4}" type="datetimeFigureOut">
              <a:rPr lang="en-GB" smtClean="0"/>
              <a:pPr/>
              <a:t>17/02/2015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26650-5398-4FB6-8BEA-A97E9DCD4A39}" type="slidenum">
              <a:rPr lang="en-GB" smtClean="0"/>
              <a:pPr/>
              <a:t>‹#›</a:t>
            </a:fld>
            <a:endParaRPr lang="en-GB"/>
          </a:p>
        </p:txBody>
      </p:sp>
    </p:spTree>
    <p:extLst>
      <p:ext uri="{BB962C8B-B14F-4D97-AF65-F5344CB8AC3E}">
        <p14:creationId xmlns:p14="http://schemas.microsoft.com/office/powerpoint/2010/main" val="1932614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inkingouttabox.files.wordpress.com/2010/03/wellingtons33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26" y="188640"/>
            <a:ext cx="4565829" cy="33045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4048" y="188640"/>
            <a:ext cx="4248472" cy="830997"/>
          </a:xfrm>
          <a:prstGeom prst="rect">
            <a:avLst/>
          </a:prstGeom>
          <a:noFill/>
        </p:spPr>
        <p:txBody>
          <a:bodyPr wrap="square" rtlCol="0">
            <a:spAutoFit/>
          </a:bodyPr>
          <a:lstStyle/>
          <a:p>
            <a:r>
              <a:rPr lang="en-GB" sz="4800" b="1" dirty="0" smtClean="0"/>
              <a:t>Uniform</a:t>
            </a:r>
            <a:endParaRPr lang="en-GB" sz="4800" b="1" dirty="0"/>
          </a:p>
        </p:txBody>
      </p:sp>
      <p:sp>
        <p:nvSpPr>
          <p:cNvPr id="4" name="TextBox 3"/>
          <p:cNvSpPr txBox="1"/>
          <p:nvPr/>
        </p:nvSpPr>
        <p:spPr>
          <a:xfrm>
            <a:off x="4932040" y="908720"/>
            <a:ext cx="3960440" cy="4154984"/>
          </a:xfrm>
          <a:prstGeom prst="rect">
            <a:avLst/>
          </a:prstGeom>
          <a:noFill/>
        </p:spPr>
        <p:txBody>
          <a:bodyPr wrap="square" rtlCol="0">
            <a:spAutoFit/>
          </a:bodyPr>
          <a:lstStyle/>
          <a:p>
            <a:r>
              <a:rPr lang="en-GB" sz="2400" dirty="0" smtClean="0"/>
              <a:t>Soldier! You are honoured to be able to wear our uniform. It consists of a red tunic, grey trousers, knapsack to keep all of your possessions, shako hat with regimental badge, black shoes, cartridge pouch with belt, bayonet belt. The last three have to be kept clean and polished. These will be inspected daily.  </a:t>
            </a:r>
            <a:endParaRPr lang="en-GB" sz="2400" dirty="0"/>
          </a:p>
        </p:txBody>
      </p:sp>
      <p:pic>
        <p:nvPicPr>
          <p:cNvPr id="4098" name="Picture 2" descr="http://www.33rdfoot.co.uk/images_and_logos/optional_equipment.jpg"/>
          <p:cNvPicPr>
            <a:picLocks noChangeAspect="1" noChangeArrowheads="1"/>
          </p:cNvPicPr>
          <p:nvPr/>
        </p:nvPicPr>
        <p:blipFill>
          <a:blip r:embed="rId3" cstate="print"/>
          <a:srcRect/>
          <a:stretch>
            <a:fillRect/>
          </a:stretch>
        </p:blipFill>
        <p:spPr bwMode="auto">
          <a:xfrm>
            <a:off x="827584" y="3586499"/>
            <a:ext cx="2165071" cy="3096817"/>
          </a:xfrm>
          <a:prstGeom prst="rect">
            <a:avLst/>
          </a:prstGeom>
          <a:noFill/>
          <a:ln>
            <a:solidFill>
              <a:schemeClr val="tx1"/>
            </a:solidFill>
          </a:ln>
        </p:spPr>
      </p:pic>
      <p:sp>
        <p:nvSpPr>
          <p:cNvPr id="6" name="TextBox 5"/>
          <p:cNvSpPr txBox="1"/>
          <p:nvPr/>
        </p:nvSpPr>
        <p:spPr>
          <a:xfrm>
            <a:off x="3175936" y="5373216"/>
            <a:ext cx="5683801" cy="1200329"/>
          </a:xfrm>
          <a:prstGeom prst="rect">
            <a:avLst/>
          </a:prstGeom>
          <a:noFill/>
        </p:spPr>
        <p:txBody>
          <a:bodyPr wrap="square" rtlCol="0">
            <a:spAutoFit/>
          </a:bodyPr>
          <a:lstStyle/>
          <a:p>
            <a:r>
              <a:rPr lang="en-GB" sz="2400" dirty="0" smtClean="0"/>
              <a:t>All of your kit will be inspected daily and if it isn’t up to scratch you will be fined and punished. </a:t>
            </a:r>
            <a:endParaRPr lang="en-GB" sz="2400" dirty="0"/>
          </a:p>
        </p:txBody>
      </p:sp>
    </p:spTree>
    <p:extLst>
      <p:ext uri="{BB962C8B-B14F-4D97-AF65-F5344CB8AC3E}">
        <p14:creationId xmlns:p14="http://schemas.microsoft.com/office/powerpoint/2010/main" val="579194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artfulgourmet.com/wp-content/uploads/2012/01/Stir-Stew-1024x7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436" y="90487"/>
            <a:ext cx="4280761" cy="32665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332656"/>
            <a:ext cx="4248472" cy="830997"/>
          </a:xfrm>
          <a:prstGeom prst="rect">
            <a:avLst/>
          </a:prstGeom>
          <a:noFill/>
        </p:spPr>
        <p:txBody>
          <a:bodyPr wrap="square" rtlCol="0">
            <a:spAutoFit/>
          </a:bodyPr>
          <a:lstStyle/>
          <a:p>
            <a:r>
              <a:rPr lang="en-GB" sz="4800" b="1" dirty="0" smtClean="0"/>
              <a:t>Food</a:t>
            </a:r>
            <a:endParaRPr lang="en-GB" sz="4800" b="1" dirty="0"/>
          </a:p>
        </p:txBody>
      </p:sp>
      <p:sp>
        <p:nvSpPr>
          <p:cNvPr id="4" name="Rectangle 3"/>
          <p:cNvSpPr/>
          <p:nvPr/>
        </p:nvSpPr>
        <p:spPr>
          <a:xfrm>
            <a:off x="323528" y="4725144"/>
            <a:ext cx="6408712" cy="1569660"/>
          </a:xfrm>
          <a:prstGeom prst="rect">
            <a:avLst/>
          </a:prstGeom>
        </p:spPr>
        <p:txBody>
          <a:bodyPr wrap="square">
            <a:spAutoFit/>
          </a:bodyPr>
          <a:lstStyle/>
          <a:p>
            <a:r>
              <a:rPr lang="en-GB" sz="2400" dirty="0" smtClean="0"/>
              <a:t>We know our men well and so we provide daily beer money to enable you to relax over a pint with your mates. We give out free beer and other drinks before battle.</a:t>
            </a:r>
            <a:endParaRPr lang="en-GB" sz="2400" dirty="0"/>
          </a:p>
        </p:txBody>
      </p:sp>
      <p:pic>
        <p:nvPicPr>
          <p:cNvPr id="3074" name="Picture 2" descr="http://fullhomelydivinity.org/images/tankard%20of%20ale.jpg"/>
          <p:cNvPicPr>
            <a:picLocks noChangeAspect="1" noChangeArrowheads="1"/>
          </p:cNvPicPr>
          <p:nvPr/>
        </p:nvPicPr>
        <p:blipFill>
          <a:blip r:embed="rId3" cstate="print">
            <a:clrChange>
              <a:clrFrom>
                <a:srgbClr val="7E0000"/>
              </a:clrFrom>
              <a:clrTo>
                <a:srgbClr val="7E0000">
                  <a:alpha val="0"/>
                </a:srgbClr>
              </a:clrTo>
            </a:clrChange>
          </a:blip>
          <a:srcRect/>
          <a:stretch>
            <a:fillRect/>
          </a:stretch>
        </p:blipFill>
        <p:spPr bwMode="auto">
          <a:xfrm>
            <a:off x="6464924" y="3545632"/>
            <a:ext cx="2206273" cy="3312368"/>
          </a:xfrm>
          <a:prstGeom prst="rect">
            <a:avLst/>
          </a:prstGeom>
          <a:noFill/>
        </p:spPr>
      </p:pic>
      <p:sp>
        <p:nvSpPr>
          <p:cNvPr id="6" name="TextBox 5"/>
          <p:cNvSpPr txBox="1"/>
          <p:nvPr/>
        </p:nvSpPr>
        <p:spPr>
          <a:xfrm>
            <a:off x="323528" y="1124744"/>
            <a:ext cx="3960440" cy="3724096"/>
          </a:xfrm>
          <a:prstGeom prst="rect">
            <a:avLst/>
          </a:prstGeom>
          <a:noFill/>
        </p:spPr>
        <p:txBody>
          <a:bodyPr wrap="square" rtlCol="0">
            <a:spAutoFit/>
          </a:bodyPr>
          <a:lstStyle/>
          <a:p>
            <a:r>
              <a:rPr lang="en-GB" sz="2400" dirty="0" smtClean="0"/>
              <a:t>You will not go hungry (often) in the army. </a:t>
            </a:r>
          </a:p>
          <a:p>
            <a:r>
              <a:rPr lang="en-GB" sz="2400" dirty="0" smtClean="0"/>
              <a:t>You and five of your mates will be given rations of the following daily. </a:t>
            </a:r>
          </a:p>
          <a:p>
            <a:r>
              <a:rPr lang="en-GB" sz="2400" dirty="0" smtClean="0"/>
              <a:t>- 2.7kg of bread or flour, 4.5kg of beef, 0.7kg of oatmeal and 2 pints of rum. It’s you job to share it with your pals. </a:t>
            </a:r>
          </a:p>
          <a:p>
            <a:endParaRPr lang="en-GB" sz="2000" dirty="0"/>
          </a:p>
        </p:txBody>
      </p:sp>
      <p:sp>
        <p:nvSpPr>
          <p:cNvPr id="7" name="TextBox 6"/>
          <p:cNvSpPr txBox="1"/>
          <p:nvPr/>
        </p:nvSpPr>
        <p:spPr>
          <a:xfrm>
            <a:off x="4355976" y="3429000"/>
            <a:ext cx="4320480" cy="584775"/>
          </a:xfrm>
          <a:prstGeom prst="rect">
            <a:avLst/>
          </a:prstGeom>
          <a:noFill/>
        </p:spPr>
        <p:txBody>
          <a:bodyPr wrap="square" rtlCol="0">
            <a:spAutoFit/>
          </a:bodyPr>
          <a:lstStyle/>
          <a:p>
            <a:r>
              <a:rPr lang="en-GB" sz="1600" dirty="0" smtClean="0"/>
              <a:t>Stew was one of the most popular choices men would cook. </a:t>
            </a:r>
            <a:endParaRPr lang="en-GB" sz="1600" dirty="0"/>
          </a:p>
        </p:txBody>
      </p:sp>
    </p:spTree>
    <p:extLst>
      <p:ext uri="{BB962C8B-B14F-4D97-AF65-F5344CB8AC3E}">
        <p14:creationId xmlns:p14="http://schemas.microsoft.com/office/powerpoint/2010/main" val="2335953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ages.cabelas.com/is/image/cabelas/004653?hei=373&amp;wid=770&amp;op_sharp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13" y="2996952"/>
            <a:ext cx="11083827" cy="5369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16632"/>
            <a:ext cx="4248472" cy="830997"/>
          </a:xfrm>
          <a:prstGeom prst="rect">
            <a:avLst/>
          </a:prstGeom>
          <a:noFill/>
        </p:spPr>
        <p:txBody>
          <a:bodyPr wrap="square" rtlCol="0">
            <a:spAutoFit/>
          </a:bodyPr>
          <a:lstStyle/>
          <a:p>
            <a:r>
              <a:rPr lang="en-GB" sz="4800" b="1" dirty="0" smtClean="0"/>
              <a:t>Weapon</a:t>
            </a:r>
            <a:endParaRPr lang="en-GB" sz="4800" b="1" dirty="0"/>
          </a:p>
        </p:txBody>
      </p:sp>
      <p:pic>
        <p:nvPicPr>
          <p:cNvPr id="2051" name="Picture 3"/>
          <p:cNvPicPr>
            <a:picLocks noChangeAspect="1" noChangeArrowheads="1"/>
          </p:cNvPicPr>
          <p:nvPr/>
        </p:nvPicPr>
        <p:blipFill>
          <a:blip r:embed="rId3" cstate="print"/>
          <a:srcRect/>
          <a:stretch>
            <a:fillRect/>
          </a:stretch>
        </p:blipFill>
        <p:spPr bwMode="auto">
          <a:xfrm>
            <a:off x="6804532" y="332656"/>
            <a:ext cx="2339468" cy="3279254"/>
          </a:xfrm>
          <a:prstGeom prst="rect">
            <a:avLst/>
          </a:prstGeom>
          <a:noFill/>
          <a:ln w="9525">
            <a:noFill/>
            <a:miter lim="800000"/>
            <a:headEnd/>
            <a:tailEnd/>
          </a:ln>
        </p:spPr>
      </p:pic>
      <p:pic>
        <p:nvPicPr>
          <p:cNvPr id="2055" name="Picture 7" descr="http://media.midwayusa.com/productimages/880x660/primary/402/402420.jpg"/>
          <p:cNvPicPr>
            <a:picLocks noChangeAspect="1" noChangeArrowheads="1"/>
          </p:cNvPicPr>
          <p:nvPr/>
        </p:nvPicPr>
        <p:blipFill>
          <a:blip r:embed="rId4" cstate="print"/>
          <a:srcRect/>
          <a:stretch>
            <a:fillRect/>
          </a:stretch>
        </p:blipFill>
        <p:spPr bwMode="auto">
          <a:xfrm>
            <a:off x="6012160" y="980728"/>
            <a:ext cx="672375" cy="504056"/>
          </a:xfrm>
          <a:prstGeom prst="rect">
            <a:avLst/>
          </a:prstGeom>
          <a:noFill/>
        </p:spPr>
      </p:pic>
      <p:cxnSp>
        <p:nvCxnSpPr>
          <p:cNvPr id="12" name="Straight Arrow Connector 11"/>
          <p:cNvCxnSpPr/>
          <p:nvPr/>
        </p:nvCxnSpPr>
        <p:spPr>
          <a:xfrm>
            <a:off x="6588224" y="1268760"/>
            <a:ext cx="36004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80112" y="692696"/>
            <a:ext cx="1080120" cy="646331"/>
          </a:xfrm>
          <a:prstGeom prst="rect">
            <a:avLst/>
          </a:prstGeom>
          <a:noFill/>
        </p:spPr>
        <p:txBody>
          <a:bodyPr wrap="square" rtlCol="0">
            <a:spAutoFit/>
          </a:bodyPr>
          <a:lstStyle/>
          <a:p>
            <a:r>
              <a:rPr lang="en-GB" dirty="0" smtClean="0"/>
              <a:t>Musket ball</a:t>
            </a:r>
            <a:endParaRPr lang="en-GB" dirty="0"/>
          </a:p>
        </p:txBody>
      </p:sp>
      <p:sp>
        <p:nvSpPr>
          <p:cNvPr id="14" name="TextBox 13"/>
          <p:cNvSpPr txBox="1"/>
          <p:nvPr/>
        </p:nvSpPr>
        <p:spPr>
          <a:xfrm>
            <a:off x="5364088" y="1844824"/>
            <a:ext cx="1296144" cy="369332"/>
          </a:xfrm>
          <a:prstGeom prst="rect">
            <a:avLst/>
          </a:prstGeom>
          <a:noFill/>
        </p:spPr>
        <p:txBody>
          <a:bodyPr wrap="square" rtlCol="0">
            <a:spAutoFit/>
          </a:bodyPr>
          <a:lstStyle/>
          <a:p>
            <a:r>
              <a:rPr lang="en-GB" dirty="0" smtClean="0"/>
              <a:t>Gunpowder</a:t>
            </a:r>
            <a:endParaRPr lang="en-GB" dirty="0"/>
          </a:p>
        </p:txBody>
      </p:sp>
      <p:cxnSp>
        <p:nvCxnSpPr>
          <p:cNvPr id="15" name="Straight Arrow Connector 14"/>
          <p:cNvCxnSpPr/>
          <p:nvPr/>
        </p:nvCxnSpPr>
        <p:spPr>
          <a:xfrm>
            <a:off x="6588224" y="2060848"/>
            <a:ext cx="36004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528" y="836712"/>
            <a:ext cx="4896544" cy="3477875"/>
          </a:xfrm>
          <a:prstGeom prst="rect">
            <a:avLst/>
          </a:prstGeom>
          <a:noFill/>
        </p:spPr>
        <p:txBody>
          <a:bodyPr wrap="square" rtlCol="0">
            <a:spAutoFit/>
          </a:bodyPr>
          <a:lstStyle/>
          <a:p>
            <a:r>
              <a:rPr lang="en-GB" sz="2000" dirty="0" smtClean="0"/>
              <a:t>The Brown Bess musket will be your best friend. It’s a simple but very effective weapon and a soldier should be able to fire 2 shots a minute. The best soldiers can fire 3! </a:t>
            </a:r>
          </a:p>
          <a:p>
            <a:r>
              <a:rPr lang="en-GB" sz="2000" dirty="0" smtClean="0"/>
              <a:t>To use the weapon you need paper cartridges filled with gunpowder and a musket ball. You can carry up to 60 of these. </a:t>
            </a:r>
          </a:p>
          <a:p>
            <a:r>
              <a:rPr lang="en-GB" sz="2000" dirty="0" smtClean="0"/>
              <a:t>The gun fires by flint (from Brandon) sparking and infighting the gunpowder. Very deadly! </a:t>
            </a:r>
          </a:p>
          <a:p>
            <a:endParaRPr lang="en-GB" sz="2000" dirty="0" smtClean="0"/>
          </a:p>
          <a:p>
            <a:endParaRPr lang="en-GB" sz="2000" dirty="0"/>
          </a:p>
        </p:txBody>
      </p:sp>
      <p:sp>
        <p:nvSpPr>
          <p:cNvPr id="17" name="TextBox 16"/>
          <p:cNvSpPr txBox="1"/>
          <p:nvPr/>
        </p:nvSpPr>
        <p:spPr>
          <a:xfrm>
            <a:off x="5364088" y="3501008"/>
            <a:ext cx="3779912" cy="2246769"/>
          </a:xfrm>
          <a:prstGeom prst="rect">
            <a:avLst/>
          </a:prstGeom>
          <a:noFill/>
        </p:spPr>
        <p:txBody>
          <a:bodyPr wrap="square" rtlCol="0">
            <a:spAutoFit/>
          </a:bodyPr>
          <a:lstStyle/>
          <a:p>
            <a:r>
              <a:rPr lang="en-GB" sz="2000" dirty="0" smtClean="0"/>
              <a:t>You also have a bayonet which is very useful on and off the battlefield. Many a Frog has come a cropper on the end of a Brown Bess with a bayonet!  </a:t>
            </a:r>
          </a:p>
          <a:p>
            <a:endParaRPr lang="en-GB" sz="2000" dirty="0" smtClean="0"/>
          </a:p>
          <a:p>
            <a:endParaRPr lang="en-GB" sz="2000" dirty="0"/>
          </a:p>
        </p:txBody>
      </p:sp>
      <p:pic>
        <p:nvPicPr>
          <p:cNvPr id="18" name="Picture 3" descr="brownbes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539" y="3748382"/>
            <a:ext cx="1509879" cy="1132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2591780" y="4314587"/>
            <a:ext cx="180020" cy="56620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953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61256"/>
            <a:ext cx="2711454"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84168" y="188640"/>
            <a:ext cx="4248472" cy="830997"/>
          </a:xfrm>
          <a:prstGeom prst="rect">
            <a:avLst/>
          </a:prstGeom>
          <a:noFill/>
        </p:spPr>
        <p:txBody>
          <a:bodyPr wrap="square" rtlCol="0">
            <a:spAutoFit/>
          </a:bodyPr>
          <a:lstStyle/>
          <a:p>
            <a:r>
              <a:rPr lang="en-GB" sz="4800" b="1" dirty="0" smtClean="0"/>
              <a:t>Combat</a:t>
            </a:r>
            <a:endParaRPr lang="en-GB" sz="4800" b="1" dirty="0"/>
          </a:p>
        </p:txBody>
      </p:sp>
      <p:sp>
        <p:nvSpPr>
          <p:cNvPr id="4" name="TextBox 3"/>
          <p:cNvSpPr txBox="1"/>
          <p:nvPr/>
        </p:nvSpPr>
        <p:spPr>
          <a:xfrm>
            <a:off x="3059832" y="836712"/>
            <a:ext cx="5688632" cy="3785652"/>
          </a:xfrm>
          <a:prstGeom prst="rect">
            <a:avLst/>
          </a:prstGeom>
          <a:noFill/>
        </p:spPr>
        <p:txBody>
          <a:bodyPr wrap="square" rtlCol="0">
            <a:spAutoFit/>
          </a:bodyPr>
          <a:lstStyle/>
          <a:p>
            <a:r>
              <a:rPr lang="en-GB" sz="2000" dirty="0" smtClean="0"/>
              <a:t>No one in the infantry is a lone hero. We work as a team or die! </a:t>
            </a:r>
          </a:p>
          <a:p>
            <a:endParaRPr lang="en-GB" sz="2000" dirty="0" smtClean="0"/>
          </a:p>
          <a:p>
            <a:r>
              <a:rPr lang="en-GB" sz="2000" dirty="0" smtClean="0"/>
              <a:t>We need to make sure we learn our drills well so that we can fight effectively. You must learn the line, and square formation. This will enable you to fight against infantry and cavalry. Your drill sergeant will teach you. </a:t>
            </a:r>
          </a:p>
          <a:p>
            <a:endParaRPr lang="en-GB" sz="2000" dirty="0" smtClean="0"/>
          </a:p>
          <a:p>
            <a:endParaRPr lang="en-GB" sz="2000" dirty="0" smtClean="0"/>
          </a:p>
          <a:p>
            <a:endParaRPr lang="en-GB" sz="2000" dirty="0" smtClean="0"/>
          </a:p>
          <a:p>
            <a:endParaRPr lang="en-GB" sz="2000" dirty="0"/>
          </a:p>
        </p:txBody>
      </p:sp>
      <p:sp>
        <p:nvSpPr>
          <p:cNvPr id="5" name="TextBox 4"/>
          <p:cNvSpPr txBox="1"/>
          <p:nvPr/>
        </p:nvSpPr>
        <p:spPr>
          <a:xfrm>
            <a:off x="2195736" y="5589240"/>
            <a:ext cx="6408712" cy="923330"/>
          </a:xfrm>
          <a:prstGeom prst="rect">
            <a:avLst/>
          </a:prstGeom>
          <a:noFill/>
        </p:spPr>
        <p:txBody>
          <a:bodyPr wrap="square" rtlCol="0">
            <a:spAutoFit/>
          </a:bodyPr>
          <a:lstStyle/>
          <a:p>
            <a:r>
              <a:rPr lang="en-GB" dirty="0" smtClean="0"/>
              <a:t>This is called the colour and every regiment has one. Get to know your colour as you will fight to defend this with your life. If things start going badly wrong in battle then we will rally around this flag. </a:t>
            </a:r>
            <a:endParaRPr lang="en-GB" dirty="0"/>
          </a:p>
        </p:txBody>
      </p:sp>
      <p:cxnSp>
        <p:nvCxnSpPr>
          <p:cNvPr id="6" name="Straight Arrow Connector 5"/>
          <p:cNvCxnSpPr/>
          <p:nvPr/>
        </p:nvCxnSpPr>
        <p:spPr>
          <a:xfrm flipH="1" flipV="1">
            <a:off x="2411760" y="2636912"/>
            <a:ext cx="648072" cy="295232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02038" y="3663516"/>
            <a:ext cx="2232248" cy="307777"/>
          </a:xfrm>
          <a:prstGeom prst="rect">
            <a:avLst/>
          </a:prstGeom>
          <a:noFill/>
        </p:spPr>
        <p:txBody>
          <a:bodyPr wrap="square" rtlCol="0">
            <a:spAutoFit/>
          </a:bodyPr>
          <a:lstStyle/>
          <a:p>
            <a:pPr algn="ctr"/>
            <a:r>
              <a:rPr lang="en-GB" sz="1400" dirty="0" smtClean="0"/>
              <a:t>Line formation</a:t>
            </a:r>
            <a:endParaRPr lang="en-GB" sz="1400" dirty="0"/>
          </a:p>
        </p:txBody>
      </p:sp>
      <p:sp>
        <p:nvSpPr>
          <p:cNvPr id="15" name="TextBox 14"/>
          <p:cNvSpPr txBox="1"/>
          <p:nvPr/>
        </p:nvSpPr>
        <p:spPr>
          <a:xfrm>
            <a:off x="6906766" y="3201851"/>
            <a:ext cx="2232248" cy="307777"/>
          </a:xfrm>
          <a:prstGeom prst="rect">
            <a:avLst/>
          </a:prstGeom>
          <a:noFill/>
        </p:spPr>
        <p:txBody>
          <a:bodyPr wrap="square" rtlCol="0">
            <a:spAutoFit/>
          </a:bodyPr>
          <a:lstStyle/>
          <a:p>
            <a:pPr algn="ctr"/>
            <a:r>
              <a:rPr lang="en-GB" sz="1400" dirty="0" smtClean="0"/>
              <a:t>Square formation</a:t>
            </a:r>
            <a:endParaRPr lang="en-GB" sz="1400"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81"/>
          <a:stretch/>
        </p:blipFill>
        <p:spPr bwMode="auto">
          <a:xfrm>
            <a:off x="7092280" y="3509628"/>
            <a:ext cx="1918877" cy="202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4041" y="4000357"/>
            <a:ext cx="3512725" cy="53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394040" y="4535913"/>
            <a:ext cx="3512725" cy="523220"/>
          </a:xfrm>
          <a:prstGeom prst="rect">
            <a:avLst/>
          </a:prstGeom>
          <a:noFill/>
        </p:spPr>
        <p:txBody>
          <a:bodyPr wrap="square" rtlCol="0">
            <a:spAutoFit/>
          </a:bodyPr>
          <a:lstStyle/>
          <a:p>
            <a:pPr algn="ctr"/>
            <a:r>
              <a:rPr lang="en-GB" sz="1400" dirty="0" smtClean="0"/>
              <a:t>Can fire between 1000 and 1500 rounds per minute</a:t>
            </a:r>
            <a:endParaRPr lang="en-GB" sz="1400" dirty="0"/>
          </a:p>
        </p:txBody>
      </p:sp>
    </p:spTree>
    <p:extLst>
      <p:ext uri="{BB962C8B-B14F-4D97-AF65-F5344CB8AC3E}">
        <p14:creationId xmlns:p14="http://schemas.microsoft.com/office/powerpoint/2010/main" val="233595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048" y="116632"/>
            <a:ext cx="4248472" cy="830997"/>
          </a:xfrm>
          <a:prstGeom prst="rect">
            <a:avLst/>
          </a:prstGeom>
          <a:noFill/>
        </p:spPr>
        <p:txBody>
          <a:bodyPr wrap="square" rtlCol="0">
            <a:spAutoFit/>
          </a:bodyPr>
          <a:lstStyle/>
          <a:p>
            <a:r>
              <a:rPr lang="en-GB" sz="4800" b="1" dirty="0" smtClean="0"/>
              <a:t>Punishment</a:t>
            </a:r>
            <a:endParaRPr lang="en-GB" sz="4800" b="1" dirty="0"/>
          </a:p>
        </p:txBody>
      </p:sp>
      <p:sp>
        <p:nvSpPr>
          <p:cNvPr id="4" name="TextBox 3"/>
          <p:cNvSpPr txBox="1"/>
          <p:nvPr/>
        </p:nvSpPr>
        <p:spPr>
          <a:xfrm>
            <a:off x="4932040" y="836712"/>
            <a:ext cx="3960440" cy="2862322"/>
          </a:xfrm>
          <a:prstGeom prst="rect">
            <a:avLst/>
          </a:prstGeom>
          <a:noFill/>
        </p:spPr>
        <p:txBody>
          <a:bodyPr wrap="square" rtlCol="0">
            <a:spAutoFit/>
          </a:bodyPr>
          <a:lstStyle/>
          <a:p>
            <a:r>
              <a:rPr lang="en-GB" sz="2000" dirty="0" smtClean="0"/>
              <a:t>This is never easy but never the less important. We live within the King’s Regulations. However sometimes soldiers have been known to break the rules. </a:t>
            </a:r>
          </a:p>
          <a:p>
            <a:endParaRPr lang="en-GB" sz="2000" dirty="0" smtClean="0"/>
          </a:p>
          <a:p>
            <a:r>
              <a:rPr lang="en-GB" sz="2000" dirty="0" smtClean="0"/>
              <a:t>If they do then we have some punishments to ‘help’ our men stay on the straight and narrow. </a:t>
            </a:r>
            <a:endParaRPr lang="en-GB" sz="2000" dirty="0"/>
          </a:p>
        </p:txBody>
      </p:sp>
      <p:sp>
        <p:nvSpPr>
          <p:cNvPr id="6" name="TextBox 5"/>
          <p:cNvSpPr txBox="1"/>
          <p:nvPr/>
        </p:nvSpPr>
        <p:spPr>
          <a:xfrm>
            <a:off x="467544" y="3933056"/>
            <a:ext cx="3960440" cy="1631216"/>
          </a:xfrm>
          <a:prstGeom prst="rect">
            <a:avLst/>
          </a:prstGeom>
          <a:noFill/>
          <a:ln w="15875" cmpd="dbl">
            <a:solidFill>
              <a:schemeClr val="tx1"/>
            </a:solidFill>
          </a:ln>
        </p:spPr>
        <p:txBody>
          <a:bodyPr wrap="square" rtlCol="0">
            <a:spAutoFit/>
          </a:bodyPr>
          <a:lstStyle/>
          <a:p>
            <a:r>
              <a:rPr lang="en-GB" sz="2000" dirty="0" smtClean="0"/>
              <a:t>Most misdemeanours can be sorted out with the lash. Flogging is common and is carried out in front of the rest of the men to help them avoid committing the same offence!</a:t>
            </a:r>
            <a:endParaRPr lang="en-GB" sz="2000" dirty="0"/>
          </a:p>
        </p:txBody>
      </p:sp>
      <p:sp>
        <p:nvSpPr>
          <p:cNvPr id="7" name="Rectangle 6"/>
          <p:cNvSpPr/>
          <p:nvPr/>
        </p:nvSpPr>
        <p:spPr>
          <a:xfrm>
            <a:off x="251520" y="5805264"/>
            <a:ext cx="8712968" cy="646331"/>
          </a:xfrm>
          <a:prstGeom prst="rect">
            <a:avLst/>
          </a:prstGeom>
          <a:ln>
            <a:solidFill>
              <a:schemeClr val="tx1"/>
            </a:solidFill>
          </a:ln>
        </p:spPr>
        <p:txBody>
          <a:bodyPr wrap="square">
            <a:spAutoFit/>
          </a:bodyPr>
          <a:lstStyle/>
          <a:p>
            <a:r>
              <a:rPr lang="en-CA" i="1" dirty="0" smtClean="0"/>
              <a:t>“Marched next morning, and passed one of our poor fellows, who had stolen some flour, hanging on a tree.”  </a:t>
            </a:r>
            <a:r>
              <a:rPr lang="en-CA" dirty="0" smtClean="0"/>
              <a:t>Private John Cooper</a:t>
            </a:r>
            <a:endParaRPr lang="en-GB" dirty="0"/>
          </a:p>
        </p:txBody>
      </p:sp>
      <p:pic>
        <p:nvPicPr>
          <p:cNvPr id="2" name="Picture 2" descr="http://2.bp.blogspot.com/-fjJ8q485Bn0/TyZrnXFDoyI/AAAAAAAABp8/bITfYTvvecU/s1600/disgrace_1_flogging.png"/>
          <p:cNvPicPr>
            <a:picLocks noChangeAspect="1" noChangeArrowheads="1"/>
          </p:cNvPicPr>
          <p:nvPr/>
        </p:nvPicPr>
        <p:blipFill>
          <a:blip r:embed="rId2" cstate="print"/>
          <a:srcRect/>
          <a:stretch>
            <a:fillRect/>
          </a:stretch>
        </p:blipFill>
        <p:spPr bwMode="auto">
          <a:xfrm>
            <a:off x="539552" y="260648"/>
            <a:ext cx="4013208" cy="3528392"/>
          </a:xfrm>
          <a:prstGeom prst="rect">
            <a:avLst/>
          </a:prstGeom>
          <a:noFill/>
          <a:ln>
            <a:solidFill>
              <a:schemeClr val="tx1"/>
            </a:solidFill>
          </a:ln>
        </p:spPr>
      </p:pic>
      <p:sp>
        <p:nvSpPr>
          <p:cNvPr id="9" name="TextBox 8"/>
          <p:cNvSpPr txBox="1"/>
          <p:nvPr/>
        </p:nvSpPr>
        <p:spPr>
          <a:xfrm>
            <a:off x="4860032" y="3861048"/>
            <a:ext cx="3960440" cy="1938992"/>
          </a:xfrm>
          <a:prstGeom prst="rect">
            <a:avLst/>
          </a:prstGeom>
          <a:noFill/>
          <a:ln w="15875" cmpd="dbl">
            <a:solidFill>
              <a:schemeClr val="tx1"/>
            </a:solidFill>
          </a:ln>
        </p:spPr>
        <p:txBody>
          <a:bodyPr wrap="square" rtlCol="0">
            <a:spAutoFit/>
          </a:bodyPr>
          <a:lstStyle/>
          <a:p>
            <a:r>
              <a:rPr lang="en-GB" sz="2000" dirty="0" smtClean="0"/>
              <a:t>Some crimes were more serious and required hanging. These included stealing from an officer, murder or sometimes it was used in lesser crimes to send out a message to the other men. </a:t>
            </a:r>
            <a:endParaRPr lang="en-GB" sz="2000" dirty="0"/>
          </a:p>
        </p:txBody>
      </p:sp>
    </p:spTree>
    <p:extLst>
      <p:ext uri="{BB962C8B-B14F-4D97-AF65-F5344CB8AC3E}">
        <p14:creationId xmlns:p14="http://schemas.microsoft.com/office/powerpoint/2010/main" val="57919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540" y="332656"/>
            <a:ext cx="4248472" cy="830997"/>
          </a:xfrm>
          <a:prstGeom prst="rect">
            <a:avLst/>
          </a:prstGeom>
          <a:noFill/>
        </p:spPr>
        <p:txBody>
          <a:bodyPr wrap="square" rtlCol="0">
            <a:spAutoFit/>
          </a:bodyPr>
          <a:lstStyle/>
          <a:p>
            <a:r>
              <a:rPr lang="en-GB" sz="4800" b="1" dirty="0" smtClean="0"/>
              <a:t>Daily Routine</a:t>
            </a:r>
            <a:endParaRPr lang="en-GB" sz="4800" b="1" dirty="0"/>
          </a:p>
        </p:txBody>
      </p:sp>
      <p:sp>
        <p:nvSpPr>
          <p:cNvPr id="4" name="TextBox 3"/>
          <p:cNvSpPr txBox="1"/>
          <p:nvPr/>
        </p:nvSpPr>
        <p:spPr>
          <a:xfrm>
            <a:off x="251521" y="1163653"/>
            <a:ext cx="5112568" cy="5940088"/>
          </a:xfrm>
          <a:prstGeom prst="rect">
            <a:avLst/>
          </a:prstGeom>
          <a:noFill/>
        </p:spPr>
        <p:txBody>
          <a:bodyPr wrap="square" rtlCol="0">
            <a:spAutoFit/>
          </a:bodyPr>
          <a:lstStyle/>
          <a:p>
            <a:r>
              <a:rPr lang="en-GB" sz="2000" dirty="0" smtClean="0"/>
              <a:t>The day starts early! Wake up at </a:t>
            </a:r>
            <a:r>
              <a:rPr lang="en-GB" sz="2000" b="1" dirty="0" smtClean="0"/>
              <a:t>4:30AM</a:t>
            </a:r>
            <a:r>
              <a:rPr lang="en-GB" sz="2000" dirty="0" smtClean="0"/>
              <a:t> to the sound of the drum. Then a quick wash </a:t>
            </a:r>
            <a:r>
              <a:rPr lang="en-US" sz="2000" dirty="0">
                <a:latin typeface="Arial" pitchFamily="34" charset="0"/>
                <a:cs typeface="Arial" pitchFamily="34" charset="0"/>
              </a:rPr>
              <a:t>, </a:t>
            </a:r>
            <a:r>
              <a:rPr lang="en-US" sz="2000" dirty="0" smtClean="0">
                <a:cs typeface="Arial" pitchFamily="34" charset="0"/>
              </a:rPr>
              <a:t>of your hands</a:t>
            </a:r>
            <a:r>
              <a:rPr lang="en-US" sz="2000" dirty="0">
                <a:cs typeface="Arial" pitchFamily="34" charset="0"/>
              </a:rPr>
              <a:t>, face, neck, and </a:t>
            </a:r>
            <a:r>
              <a:rPr lang="en-US" sz="2000" dirty="0" smtClean="0">
                <a:cs typeface="Arial" pitchFamily="34" charset="0"/>
              </a:rPr>
              <a:t>ears. This will be inspected! You then have time to clean your kit and quarters before first parade. </a:t>
            </a:r>
          </a:p>
          <a:p>
            <a:r>
              <a:rPr lang="en-US" sz="2000" dirty="0" smtClean="0">
                <a:cs typeface="Arial" pitchFamily="34" charset="0"/>
              </a:rPr>
              <a:t>Then first parade at </a:t>
            </a:r>
            <a:r>
              <a:rPr lang="en-US" sz="2000" b="1" dirty="0" smtClean="0">
                <a:cs typeface="Arial" pitchFamily="34" charset="0"/>
              </a:rPr>
              <a:t>5:15AM</a:t>
            </a:r>
            <a:r>
              <a:rPr lang="en-US" sz="2000" dirty="0" smtClean="0">
                <a:cs typeface="Arial" pitchFamily="34" charset="0"/>
              </a:rPr>
              <a:t> for inspection. </a:t>
            </a:r>
          </a:p>
          <a:p>
            <a:r>
              <a:rPr lang="en-US" sz="2000" dirty="0" smtClean="0">
                <a:cs typeface="Arial" pitchFamily="34" charset="0"/>
              </a:rPr>
              <a:t>After this you went about your duties (individual jobs that each man did) and then returned to the mess for breakfast at </a:t>
            </a:r>
            <a:r>
              <a:rPr lang="en-US" sz="2000" b="1" dirty="0" smtClean="0">
                <a:cs typeface="Arial" pitchFamily="34" charset="0"/>
              </a:rPr>
              <a:t>9:00AM</a:t>
            </a:r>
            <a:r>
              <a:rPr lang="en-US" sz="2000" dirty="0" smtClean="0">
                <a:cs typeface="Arial" pitchFamily="34" charset="0"/>
              </a:rPr>
              <a:t>. </a:t>
            </a:r>
          </a:p>
          <a:p>
            <a:r>
              <a:rPr lang="en-US" sz="2000" b="1" dirty="0" smtClean="0">
                <a:cs typeface="Arial" pitchFamily="34" charset="0"/>
              </a:rPr>
              <a:t>11:00AM</a:t>
            </a:r>
            <a:r>
              <a:rPr lang="en-US" sz="2000" dirty="0" smtClean="0">
                <a:cs typeface="Arial" pitchFamily="34" charset="0"/>
              </a:rPr>
              <a:t> – The Troop (Full dress parade) where all kit is inspected and punishments given for incorrect uniform or a dirty musket. </a:t>
            </a:r>
          </a:p>
          <a:p>
            <a:r>
              <a:rPr lang="en-US" sz="2000" dirty="0" smtClean="0">
                <a:cs typeface="Arial" pitchFamily="34" charset="0"/>
              </a:rPr>
              <a:t>Then lunch at </a:t>
            </a:r>
            <a:r>
              <a:rPr lang="en-US" sz="2000" b="1" dirty="0" smtClean="0">
                <a:cs typeface="Arial" pitchFamily="34" charset="0"/>
              </a:rPr>
              <a:t>12:00</a:t>
            </a:r>
            <a:r>
              <a:rPr lang="en-US" sz="2000" dirty="0" smtClean="0">
                <a:cs typeface="Arial" pitchFamily="34" charset="0"/>
              </a:rPr>
              <a:t> </a:t>
            </a:r>
            <a:r>
              <a:rPr lang="en-US" sz="2000" b="1" dirty="0" smtClean="0">
                <a:cs typeface="Arial" pitchFamily="34" charset="0"/>
              </a:rPr>
              <a:t>noon</a:t>
            </a:r>
            <a:r>
              <a:rPr lang="en-US" sz="2000" dirty="0" smtClean="0">
                <a:cs typeface="Arial" pitchFamily="34" charset="0"/>
              </a:rPr>
              <a:t> and an afternoon training, practicing fire drills and other duties until </a:t>
            </a:r>
            <a:r>
              <a:rPr lang="en-US" sz="2000" b="1" dirty="0" smtClean="0">
                <a:cs typeface="Arial" pitchFamily="34" charset="0"/>
              </a:rPr>
              <a:t>6:00PM</a:t>
            </a:r>
            <a:r>
              <a:rPr lang="en-US" sz="2000" dirty="0" smtClean="0">
                <a:cs typeface="Arial" pitchFamily="34" charset="0"/>
              </a:rPr>
              <a:t>. </a:t>
            </a:r>
          </a:p>
          <a:p>
            <a:r>
              <a:rPr lang="en-US" sz="2000" b="1" dirty="0" smtClean="0">
                <a:cs typeface="Arial" pitchFamily="34" charset="0"/>
              </a:rPr>
              <a:t>6:30PM</a:t>
            </a:r>
            <a:r>
              <a:rPr lang="en-US" sz="2000" dirty="0" smtClean="0">
                <a:cs typeface="Arial" pitchFamily="34" charset="0"/>
              </a:rPr>
              <a:t> dinner followed by evening prayers. </a:t>
            </a:r>
          </a:p>
          <a:p>
            <a:r>
              <a:rPr lang="en-US" sz="2000" dirty="0" smtClean="0">
                <a:cs typeface="Arial" pitchFamily="34" charset="0"/>
              </a:rPr>
              <a:t>Lights out and register at </a:t>
            </a:r>
            <a:r>
              <a:rPr lang="en-US" sz="2000" b="1" dirty="0" smtClean="0">
                <a:cs typeface="Arial" pitchFamily="34" charset="0"/>
              </a:rPr>
              <a:t>9:00PM.</a:t>
            </a:r>
            <a:endParaRPr lang="en-GB" sz="2000" b="1" dirty="0" smtClean="0"/>
          </a:p>
          <a:p>
            <a:endParaRPr lang="en-GB" sz="2000" dirty="0" smtClean="0"/>
          </a:p>
          <a:p>
            <a:endParaRPr lang="en-GB" sz="2000" dirty="0"/>
          </a:p>
        </p:txBody>
      </p:sp>
      <p:pic>
        <p:nvPicPr>
          <p:cNvPr id="11" name="Picture 2" descr="http://www.warof1812.ca/image/soldiers1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565" y="311897"/>
            <a:ext cx="3124976" cy="40632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5364089" y="4389719"/>
            <a:ext cx="3923928" cy="1077218"/>
          </a:xfrm>
          <a:prstGeom prst="rect">
            <a:avLst/>
          </a:prstGeom>
        </p:spPr>
        <p:txBody>
          <a:bodyPr wrap="square">
            <a:spAutoFit/>
          </a:bodyPr>
          <a:lstStyle/>
          <a:p>
            <a:pPr algn="ctr"/>
            <a:r>
              <a:rPr lang="en-GB" sz="1600" dirty="0"/>
              <a:t>Soldiers outside a public house. Drinking right after </a:t>
            </a:r>
            <a:r>
              <a:rPr lang="en-GB" sz="1600" dirty="0" smtClean="0"/>
              <a:t>Morning inspection </a:t>
            </a:r>
            <a:r>
              <a:rPr lang="en-GB" sz="1600" dirty="0"/>
              <a:t>at </a:t>
            </a:r>
            <a:r>
              <a:rPr lang="en-GB" sz="1600" dirty="0" smtClean="0"/>
              <a:t>5:15AM </a:t>
            </a:r>
            <a:r>
              <a:rPr lang="en-GB" sz="1600" dirty="0"/>
              <a:t>was common. </a:t>
            </a:r>
            <a:br>
              <a:rPr lang="en-GB" sz="1600" dirty="0"/>
            </a:br>
            <a:endParaRPr lang="en-GB" sz="1600" dirty="0"/>
          </a:p>
        </p:txBody>
      </p:sp>
    </p:spTree>
    <p:extLst>
      <p:ext uri="{BB962C8B-B14F-4D97-AF65-F5344CB8AC3E}">
        <p14:creationId xmlns:p14="http://schemas.microsoft.com/office/powerpoint/2010/main" val="124000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738</Words>
  <Application>Microsoft Office PowerPoint</Application>
  <PresentationFormat>On-screen Show (4:3)</PresentationFormat>
  <Paragraphs>43</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dgreef</dc:creator>
  <cp:lastModifiedBy>Local Heroes</cp:lastModifiedBy>
  <cp:revision>41</cp:revision>
  <dcterms:created xsi:type="dcterms:W3CDTF">2013-06-16T18:04:41Z</dcterms:created>
  <dcterms:modified xsi:type="dcterms:W3CDTF">2015-02-17T11:42:00Z</dcterms:modified>
</cp:coreProperties>
</file>